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Nunito" panose="020B0604020202020204" charset="0"/>
      <p:regular r:id="rId33"/>
      <p:bold r:id="rId34"/>
      <p:italic r:id="rId35"/>
      <p:boldItalic r:id="rId36"/>
    </p:embeddedFont>
    <p:embeddedFont>
      <p:font typeface="Maven Pro" panose="020B0604020202020204"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1" name="Shape 35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Shape 37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1" name="Shape 3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8" name="Shape 3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5" name="Shape 4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9" name="Shape 4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6" name="Shape 4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4" name="Shape 43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3" name="Shape 44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8" name="Shape 4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6" name="Shape 4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4" name="Shape 4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1" name="Shape 4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da"/>
              <a:t>Tager vi en hær af hackere ser vi, at langt, langt størstedelen af dem vi tilfældigt udvælger i den samlede “hacker-pool” ikke vil særligt effektive, mens de få, der så til gengæld er “superhackere” er meget få, men også meget effektive – de har en meget stor afvigelse fra gennemsnittet. Til sammenligning ser vi for soldaterne, at de i langt højere grad minder om hinanden, hvis vi udvælger nogle tilfældige soldater: Jo, der vil være en Rambo eller rød baron, der afviger markant, men selv der kan deres afvigelse langt, langt fra måle sig med superhackeren. Vi kan se det på de “succesfulde” cyberangreb: På dagen for WannaCry var der omkring 2.000 andre cyberangreb, men kun WannaCry gjorde en forskel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2" name="Shape 5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9" name="Shape 5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5" name="Shape 3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3"/>
        </a:solidFill>
        <a:effectLst/>
      </p:bgPr>
    </p:bg>
    <p:spTree>
      <p:nvGrpSpPr>
        <p:cNvPr id="1" name="Shape 9"/>
        <p:cNvGrpSpPr/>
        <p:nvPr/>
      </p:nvGrpSpPr>
      <p:grpSpPr>
        <a:xfrm>
          <a:off x="0" y="0"/>
          <a:ext cx="0" cy="0"/>
          <a:chOff x="0" y="0"/>
          <a:chExt cx="0" cy="0"/>
        </a:xfrm>
      </p:grpSpPr>
      <p:grpSp>
        <p:nvGrpSpPr>
          <p:cNvPr id="10" name="Shape 10"/>
          <p:cNvGrpSpPr/>
          <p:nvPr/>
        </p:nvGrpSpPr>
        <p:grpSpPr>
          <a:xfrm>
            <a:off x="7343003" y="3409675"/>
            <a:ext cx="1691422" cy="1732548"/>
            <a:chOff x="7343003" y="3409675"/>
            <a:chExt cx="1691422" cy="1732548"/>
          </a:xfrm>
        </p:grpSpPr>
        <p:grpSp>
          <p:nvGrpSpPr>
            <p:cNvPr id="11" name="Shape 11"/>
            <p:cNvGrpSpPr/>
            <p:nvPr/>
          </p:nvGrpSpPr>
          <p:grpSpPr>
            <a:xfrm>
              <a:off x="7343003" y="4453711"/>
              <a:ext cx="316800" cy="688513"/>
              <a:chOff x="7343003" y="4453711"/>
              <a:chExt cx="316800" cy="688513"/>
            </a:xfrm>
          </p:grpSpPr>
          <p:sp>
            <p:nvSpPr>
              <p:cNvPr id="12" name="Shape 1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3" name="Shape 13"/>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14" name="Shape 14"/>
            <p:cNvGrpSpPr/>
            <p:nvPr/>
          </p:nvGrpSpPr>
          <p:grpSpPr>
            <a:xfrm>
              <a:off x="7801210" y="4105700"/>
              <a:ext cx="316800" cy="1036523"/>
              <a:chOff x="7801210" y="4105700"/>
              <a:chExt cx="316800" cy="1036523"/>
            </a:xfrm>
          </p:grpSpPr>
          <p:sp>
            <p:nvSpPr>
              <p:cNvPr id="15" name="Shape 15"/>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6" name="Shape 16"/>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7" name="Shape 17"/>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18" name="Shape 18"/>
            <p:cNvGrpSpPr/>
            <p:nvPr/>
          </p:nvGrpSpPr>
          <p:grpSpPr>
            <a:xfrm>
              <a:off x="8259418" y="3757688"/>
              <a:ext cx="316800" cy="1384535"/>
              <a:chOff x="8259418" y="3757688"/>
              <a:chExt cx="316800" cy="1384535"/>
            </a:xfrm>
          </p:grpSpPr>
          <p:sp>
            <p:nvSpPr>
              <p:cNvPr id="19" name="Shape 19"/>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0" name="Shape 20"/>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1" name="Shape 21"/>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2" name="Shape 2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23" name="Shape 23"/>
            <p:cNvGrpSpPr/>
            <p:nvPr/>
          </p:nvGrpSpPr>
          <p:grpSpPr>
            <a:xfrm>
              <a:off x="8717625" y="3409675"/>
              <a:ext cx="316800" cy="1732548"/>
              <a:chOff x="8717625" y="3409675"/>
              <a:chExt cx="316800" cy="1732548"/>
            </a:xfrm>
          </p:grpSpPr>
          <p:sp>
            <p:nvSpPr>
              <p:cNvPr id="24" name="Shape 24"/>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5" name="Shape 25"/>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6" name="Shape 26"/>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7" name="Shape 27"/>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8" name="Shape 28"/>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grpSp>
      </p:grpSp>
      <p:grpSp>
        <p:nvGrpSpPr>
          <p:cNvPr id="29" name="Shape 29"/>
          <p:cNvGrpSpPr/>
          <p:nvPr/>
        </p:nvGrpSpPr>
        <p:grpSpPr>
          <a:xfrm>
            <a:off x="5043503" y="0"/>
            <a:ext cx="3814072" cy="3839102"/>
            <a:chOff x="5043503" y="0"/>
            <a:chExt cx="3814072" cy="3839102"/>
          </a:xfrm>
        </p:grpSpPr>
        <p:sp>
          <p:nvSpPr>
            <p:cNvPr id="30" name="Shape 30"/>
            <p:cNvSpPr/>
            <p:nvPr/>
          </p:nvSpPr>
          <p:spPr>
            <a:xfrm>
              <a:off x="8460975" y="1817775"/>
              <a:ext cx="396600" cy="396600"/>
            </a:xfrm>
            <a:prstGeom prst="ellipse">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31" name="Shape 31"/>
            <p:cNvSpPr/>
            <p:nvPr/>
          </p:nvSpPr>
          <p:spPr>
            <a:xfrm rot="-9830444">
              <a:off x="6469759" y="3480728"/>
              <a:ext cx="320148" cy="320148"/>
            </a:xfrm>
            <a:prstGeom prst="ellipse">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grpSp>
          <p:nvGrpSpPr>
            <p:cNvPr id="32" name="Shape 32"/>
            <p:cNvGrpSpPr/>
            <p:nvPr/>
          </p:nvGrpSpPr>
          <p:grpSpPr>
            <a:xfrm>
              <a:off x="7647812" y="2704283"/>
              <a:ext cx="635219" cy="635219"/>
              <a:chOff x="6725724" y="2701260"/>
              <a:chExt cx="1208101" cy="1208100"/>
            </a:xfrm>
          </p:grpSpPr>
          <p:sp>
            <p:nvSpPr>
              <p:cNvPr id="33" name="Shape 33"/>
              <p:cNvSpPr/>
              <p:nvPr/>
            </p:nvSpPr>
            <p:spPr>
              <a:xfrm rot="5400000">
                <a:off x="6725725" y="2701260"/>
                <a:ext cx="1208100" cy="1208100"/>
              </a:xfrm>
              <a:prstGeom prst="ellipse">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34" name="Shape 34"/>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35" name="Shape 35"/>
              <p:cNvSpPr/>
              <p:nvPr/>
            </p:nvSpPr>
            <p:spPr>
              <a:xfrm rot="5400000">
                <a:off x="6954988" y="2930398"/>
                <a:ext cx="749700" cy="749700"/>
              </a:xfrm>
              <a:prstGeom prst="ellipse">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grpSp>
        <p:sp>
          <p:nvSpPr>
            <p:cNvPr id="36" name="Shape 36"/>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grpSp>
          <p:nvGrpSpPr>
            <p:cNvPr id="37" name="Shape 37"/>
            <p:cNvGrpSpPr/>
            <p:nvPr/>
          </p:nvGrpSpPr>
          <p:grpSpPr>
            <a:xfrm>
              <a:off x="7952720" y="179238"/>
              <a:ext cx="873165" cy="873003"/>
              <a:chOff x="7754428" y="208725"/>
              <a:chExt cx="541800" cy="541800"/>
            </a:xfrm>
          </p:grpSpPr>
          <p:sp>
            <p:nvSpPr>
              <p:cNvPr id="38" name="Shape 38"/>
              <p:cNvSpPr/>
              <p:nvPr/>
            </p:nvSpPr>
            <p:spPr>
              <a:xfrm rot="-8647347">
                <a:off x="7831319" y="285616"/>
                <a:ext cx="388018" cy="388018"/>
              </a:xfrm>
              <a:prstGeom prst="ellipse">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39" name="Shape 39"/>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grpSp>
        <p:sp>
          <p:nvSpPr>
            <p:cNvPr id="40" name="Shape 40"/>
            <p:cNvSpPr/>
            <p:nvPr/>
          </p:nvSpPr>
          <p:spPr>
            <a:xfrm>
              <a:off x="5399840" y="356365"/>
              <a:ext cx="2577000" cy="2577000"/>
            </a:xfrm>
            <a:prstGeom prst="ellipse">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41" name="Shape 41"/>
            <p:cNvSpPr/>
            <p:nvPr/>
          </p:nvSpPr>
          <p:spPr>
            <a:xfrm rot="2043858">
              <a:off x="5503813" y="460310"/>
              <a:ext cx="2369480" cy="2369480"/>
            </a:xfrm>
            <a:prstGeom prst="ellipse">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42" name="Shape 4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43" name="Shape 43"/>
            <p:cNvSpPr/>
            <p:nvPr/>
          </p:nvSpPr>
          <p:spPr>
            <a:xfrm rot="2044777">
              <a:off x="5911449" y="867729"/>
              <a:ext cx="1554223" cy="1554223"/>
            </a:xfrm>
            <a:prstGeom prst="ellipse">
              <a:avLst/>
            </a:prstGeom>
            <a:solidFill>
              <a:schemeClr val="accent3"/>
            </a:solidFill>
            <a:ln>
              <a:noFill/>
            </a:ln>
          </p:spPr>
          <p:txBody>
            <a:bodyPr wrap="square" lIns="91425" tIns="91425" rIns="91425" bIns="91425" anchor="ctr" anchorCtr="0">
              <a:noAutofit/>
            </a:bodyPr>
            <a:lstStyle/>
            <a:p>
              <a:pPr marL="0" lvl="0" indent="0">
                <a:spcBef>
                  <a:spcPts val="0"/>
                </a:spcBef>
                <a:buNone/>
              </a:pPr>
              <a:endParaRPr/>
            </a:p>
          </p:txBody>
        </p:sp>
        <p:sp>
          <p:nvSpPr>
            <p:cNvPr id="44" name="Shape 44"/>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45" name="Shape 45"/>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wrap="square" lIns="91425" tIns="91425" rIns="91425" bIns="91425" anchor="ctr" anchorCtr="0">
              <a:noAutofit/>
            </a:bodyPr>
            <a:lstStyle/>
            <a:p>
              <a:pPr marL="0" lvl="0" indent="0">
                <a:spcBef>
                  <a:spcPts val="0"/>
                </a:spcBef>
                <a:buNone/>
              </a:pPr>
              <a:endParaRPr/>
            </a:p>
          </p:txBody>
        </p:sp>
      </p:grpSp>
      <p:sp>
        <p:nvSpPr>
          <p:cNvPr id="46" name="Shape 46"/>
          <p:cNvSpPr txBox="1">
            <a:spLocks noGrp="1"/>
          </p:cNvSpPr>
          <p:nvPr>
            <p:ph type="ctrTitle"/>
          </p:nvPr>
        </p:nvSpPr>
        <p:spPr>
          <a:xfrm>
            <a:off x="824000" y="1613813"/>
            <a:ext cx="4255500" cy="1872900"/>
          </a:xfrm>
          <a:prstGeom prst="rect">
            <a:avLst/>
          </a:prstGeom>
        </p:spPr>
        <p:txBody>
          <a:bodyPr wrap="square" lIns="91425" tIns="91425" rIns="91425" bIns="91425" anchor="ctr" anchorCtr="0"/>
          <a:lstStyle>
            <a:lvl1pPr lvl="0">
              <a:spcBef>
                <a:spcPts val="0"/>
              </a:spcBef>
              <a:buClr>
                <a:schemeClr val="lt1"/>
              </a:buClr>
              <a:buSzPts val="3600"/>
              <a:buNone/>
              <a:defRPr sz="3600">
                <a:solidFill>
                  <a:schemeClr val="lt1"/>
                </a:solidFill>
              </a:defRPr>
            </a:lvl1pPr>
            <a:lvl2pPr lvl="1">
              <a:spcBef>
                <a:spcPts val="0"/>
              </a:spcBef>
              <a:buClr>
                <a:schemeClr val="lt1"/>
              </a:buClr>
              <a:buSzPts val="3600"/>
              <a:buNone/>
              <a:defRPr sz="3600">
                <a:solidFill>
                  <a:schemeClr val="lt1"/>
                </a:solidFill>
              </a:defRPr>
            </a:lvl2pPr>
            <a:lvl3pPr lvl="2">
              <a:spcBef>
                <a:spcPts val="0"/>
              </a:spcBef>
              <a:buClr>
                <a:schemeClr val="lt1"/>
              </a:buClr>
              <a:buSzPts val="3600"/>
              <a:buNone/>
              <a:defRPr sz="3600">
                <a:solidFill>
                  <a:schemeClr val="lt1"/>
                </a:solidFill>
              </a:defRPr>
            </a:lvl3pPr>
            <a:lvl4pPr lvl="3">
              <a:spcBef>
                <a:spcPts val="0"/>
              </a:spcBef>
              <a:buClr>
                <a:schemeClr val="lt1"/>
              </a:buClr>
              <a:buSzPts val="3600"/>
              <a:buNone/>
              <a:defRPr sz="3600">
                <a:solidFill>
                  <a:schemeClr val="lt1"/>
                </a:solidFill>
              </a:defRPr>
            </a:lvl4pPr>
            <a:lvl5pPr lvl="4">
              <a:spcBef>
                <a:spcPts val="0"/>
              </a:spcBef>
              <a:buClr>
                <a:schemeClr val="lt1"/>
              </a:buClr>
              <a:buSzPts val="3600"/>
              <a:buNone/>
              <a:defRPr sz="3600">
                <a:solidFill>
                  <a:schemeClr val="lt1"/>
                </a:solidFill>
              </a:defRPr>
            </a:lvl5pPr>
            <a:lvl6pPr lvl="5">
              <a:spcBef>
                <a:spcPts val="0"/>
              </a:spcBef>
              <a:buClr>
                <a:schemeClr val="lt1"/>
              </a:buClr>
              <a:buSzPts val="3600"/>
              <a:buNone/>
              <a:defRPr sz="3600">
                <a:solidFill>
                  <a:schemeClr val="lt1"/>
                </a:solidFill>
              </a:defRPr>
            </a:lvl6pPr>
            <a:lvl7pPr lvl="6">
              <a:spcBef>
                <a:spcPts val="0"/>
              </a:spcBef>
              <a:buClr>
                <a:schemeClr val="lt1"/>
              </a:buClr>
              <a:buSzPts val="3600"/>
              <a:buNone/>
              <a:defRPr sz="3600">
                <a:solidFill>
                  <a:schemeClr val="lt1"/>
                </a:solidFill>
              </a:defRPr>
            </a:lvl7pPr>
            <a:lvl8pPr lvl="7">
              <a:spcBef>
                <a:spcPts val="0"/>
              </a:spcBef>
              <a:buClr>
                <a:schemeClr val="lt1"/>
              </a:buClr>
              <a:buSzPts val="3600"/>
              <a:buNone/>
              <a:defRPr sz="3600">
                <a:solidFill>
                  <a:schemeClr val="lt1"/>
                </a:solidFill>
              </a:defRPr>
            </a:lvl8pPr>
            <a:lvl9pPr lvl="8">
              <a:spcBef>
                <a:spcPts val="0"/>
              </a:spcBef>
              <a:buClr>
                <a:schemeClr val="lt1"/>
              </a:buClr>
              <a:buSzPts val="3600"/>
              <a:buNone/>
              <a:defRPr sz="3600">
                <a:solidFill>
                  <a:schemeClr val="lt1"/>
                </a:solidFill>
              </a:defRPr>
            </a:lvl9pPr>
          </a:lstStyle>
          <a:p>
            <a:endParaRPr/>
          </a:p>
        </p:txBody>
      </p:sp>
      <p:sp>
        <p:nvSpPr>
          <p:cNvPr id="47" name="Shape 47"/>
          <p:cNvSpPr txBox="1">
            <a:spLocks noGrp="1"/>
          </p:cNvSpPr>
          <p:nvPr>
            <p:ph type="subTitle" idx="1"/>
          </p:nvPr>
        </p:nvSpPr>
        <p:spPr>
          <a:xfrm>
            <a:off x="824000" y="3596300"/>
            <a:ext cx="4255500" cy="695400"/>
          </a:xfrm>
          <a:prstGeom prst="rect">
            <a:avLst/>
          </a:prstGeom>
        </p:spPr>
        <p:txBody>
          <a:bodyPr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8" name="Shape 48"/>
          <p:cNvSpPr txBox="1">
            <a:spLocks noGrp="1"/>
          </p:cNvSpPr>
          <p:nvPr>
            <p:ph type="sldNum" idx="12"/>
          </p:nvPr>
        </p:nvSpPr>
        <p:spPr>
          <a:xfrm>
            <a:off x="8451046" y="4736976"/>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da">
                <a:solidFill>
                  <a:schemeClr val="lt1"/>
                </a:solidFill>
              </a:rPr>
              <a:t>‹nr.›</a:t>
            </a:fld>
            <a:endParaRPr lang="da">
              <a:solidFill>
                <a:schemeClr val="l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accent3"/>
        </a:solidFill>
        <a:effectLst/>
      </p:bgPr>
    </p:bg>
    <p:spTree>
      <p:nvGrpSpPr>
        <p:cNvPr id="1" name="Shape 141"/>
        <p:cNvGrpSpPr/>
        <p:nvPr/>
      </p:nvGrpSpPr>
      <p:grpSpPr>
        <a:xfrm>
          <a:off x="0" y="0"/>
          <a:ext cx="0" cy="0"/>
          <a:chOff x="0" y="0"/>
          <a:chExt cx="0" cy="0"/>
        </a:xfrm>
      </p:grpSpPr>
      <p:grpSp>
        <p:nvGrpSpPr>
          <p:cNvPr id="142" name="Shape 142"/>
          <p:cNvGrpSpPr/>
          <p:nvPr/>
        </p:nvGrpSpPr>
        <p:grpSpPr>
          <a:xfrm>
            <a:off x="52" y="4099200"/>
            <a:ext cx="9144036" cy="1044300"/>
            <a:chOff x="52" y="4099200"/>
            <a:chExt cx="9144036" cy="1044300"/>
          </a:xfrm>
        </p:grpSpPr>
        <p:grpSp>
          <p:nvGrpSpPr>
            <p:cNvPr id="143" name="Shape 143"/>
            <p:cNvGrpSpPr/>
            <p:nvPr/>
          </p:nvGrpSpPr>
          <p:grpSpPr>
            <a:xfrm>
              <a:off x="52" y="4309200"/>
              <a:ext cx="231622" cy="834300"/>
              <a:chOff x="2688737" y="4301380"/>
              <a:chExt cx="231900" cy="834300"/>
            </a:xfrm>
          </p:grpSpPr>
          <p:sp>
            <p:nvSpPr>
              <p:cNvPr id="144" name="Shape 144"/>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45" name="Shape 145"/>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46" name="Shape 146"/>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47" name="Shape 147"/>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148" name="Shape 148"/>
            <p:cNvGrpSpPr/>
            <p:nvPr/>
          </p:nvGrpSpPr>
          <p:grpSpPr>
            <a:xfrm>
              <a:off x="371406" y="4099200"/>
              <a:ext cx="231622" cy="1044300"/>
              <a:chOff x="2688737" y="4091380"/>
              <a:chExt cx="231900" cy="1044300"/>
            </a:xfrm>
          </p:grpSpPr>
          <p:sp>
            <p:nvSpPr>
              <p:cNvPr id="149" name="Shape 149"/>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50" name="Shape 150"/>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51" name="Shape 15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52" name="Shape 152"/>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53" name="Shape 153"/>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154" name="Shape 154"/>
            <p:cNvGrpSpPr/>
            <p:nvPr/>
          </p:nvGrpSpPr>
          <p:grpSpPr>
            <a:xfrm>
              <a:off x="742761" y="4309200"/>
              <a:ext cx="231622" cy="834300"/>
              <a:chOff x="2688737" y="4301380"/>
              <a:chExt cx="231900" cy="834300"/>
            </a:xfrm>
          </p:grpSpPr>
          <p:sp>
            <p:nvSpPr>
              <p:cNvPr id="155" name="Shape 155"/>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56" name="Shape 156"/>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57" name="Shape 157"/>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58" name="Shape 158"/>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159" name="Shape 159"/>
            <p:cNvGrpSpPr/>
            <p:nvPr/>
          </p:nvGrpSpPr>
          <p:grpSpPr>
            <a:xfrm>
              <a:off x="1114115" y="4518900"/>
              <a:ext cx="231622" cy="624600"/>
              <a:chOff x="2688737" y="4511080"/>
              <a:chExt cx="231900" cy="624600"/>
            </a:xfrm>
          </p:grpSpPr>
          <p:sp>
            <p:nvSpPr>
              <p:cNvPr id="160" name="Shape 160"/>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61" name="Shape 16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62" name="Shape 162"/>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163" name="Shape 163"/>
            <p:cNvGrpSpPr/>
            <p:nvPr/>
          </p:nvGrpSpPr>
          <p:grpSpPr>
            <a:xfrm>
              <a:off x="1856753" y="4099200"/>
              <a:ext cx="231600" cy="1044300"/>
              <a:chOff x="1856753" y="4099200"/>
              <a:chExt cx="231600" cy="1044300"/>
            </a:xfrm>
          </p:grpSpPr>
          <p:sp>
            <p:nvSpPr>
              <p:cNvPr id="164" name="Shape 164"/>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65" name="Shape 165"/>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66" name="Shape 166"/>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67" name="Shape 167"/>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68" name="Shape 168"/>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169" name="Shape 169"/>
            <p:cNvGrpSpPr/>
            <p:nvPr/>
          </p:nvGrpSpPr>
          <p:grpSpPr>
            <a:xfrm>
              <a:off x="2228107" y="4309200"/>
              <a:ext cx="231600" cy="834300"/>
              <a:chOff x="2228107" y="4309200"/>
              <a:chExt cx="231600" cy="834300"/>
            </a:xfrm>
          </p:grpSpPr>
          <p:sp>
            <p:nvSpPr>
              <p:cNvPr id="170" name="Shape 170"/>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71" name="Shape 17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72" name="Shape 172"/>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73" name="Shape 173"/>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174" name="Shape 174"/>
            <p:cNvGrpSpPr/>
            <p:nvPr/>
          </p:nvGrpSpPr>
          <p:grpSpPr>
            <a:xfrm>
              <a:off x="2599462" y="4518900"/>
              <a:ext cx="231600" cy="624600"/>
              <a:chOff x="2599462" y="4518900"/>
              <a:chExt cx="231600" cy="624600"/>
            </a:xfrm>
          </p:grpSpPr>
          <p:sp>
            <p:nvSpPr>
              <p:cNvPr id="175" name="Shape 175"/>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76" name="Shape 176"/>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77" name="Shape 177"/>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178" name="Shape 178"/>
            <p:cNvGrpSpPr/>
            <p:nvPr/>
          </p:nvGrpSpPr>
          <p:grpSpPr>
            <a:xfrm>
              <a:off x="3342171" y="4099200"/>
              <a:ext cx="231600" cy="1044300"/>
              <a:chOff x="3342171" y="4099200"/>
              <a:chExt cx="231600" cy="1044300"/>
            </a:xfrm>
          </p:grpSpPr>
          <p:sp>
            <p:nvSpPr>
              <p:cNvPr id="179" name="Shape 179"/>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80" name="Shape 180"/>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81" name="Shape 18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82" name="Shape 182"/>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83" name="Shape 183"/>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184" name="Shape 184"/>
            <p:cNvGrpSpPr/>
            <p:nvPr/>
          </p:nvGrpSpPr>
          <p:grpSpPr>
            <a:xfrm>
              <a:off x="3713525" y="4309200"/>
              <a:ext cx="231600" cy="834300"/>
              <a:chOff x="3713525" y="4309200"/>
              <a:chExt cx="231600" cy="834300"/>
            </a:xfrm>
          </p:grpSpPr>
          <p:sp>
            <p:nvSpPr>
              <p:cNvPr id="185" name="Shape 185"/>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86" name="Shape 186"/>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87" name="Shape 187"/>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88" name="Shape 188"/>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189" name="Shape 189"/>
            <p:cNvGrpSpPr/>
            <p:nvPr/>
          </p:nvGrpSpPr>
          <p:grpSpPr>
            <a:xfrm>
              <a:off x="1485398" y="4309200"/>
              <a:ext cx="231600" cy="834300"/>
              <a:chOff x="1485398" y="4309200"/>
              <a:chExt cx="231600" cy="834300"/>
            </a:xfrm>
          </p:grpSpPr>
          <p:sp>
            <p:nvSpPr>
              <p:cNvPr id="190" name="Shape 190"/>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91" name="Shape 19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92" name="Shape 192"/>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93" name="Shape 193"/>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194" name="Shape 194"/>
            <p:cNvGrpSpPr/>
            <p:nvPr/>
          </p:nvGrpSpPr>
          <p:grpSpPr>
            <a:xfrm>
              <a:off x="4084879" y="4518900"/>
              <a:ext cx="231600" cy="624600"/>
              <a:chOff x="4084879" y="4518900"/>
              <a:chExt cx="231600" cy="624600"/>
            </a:xfrm>
          </p:grpSpPr>
          <p:sp>
            <p:nvSpPr>
              <p:cNvPr id="195" name="Shape 195"/>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96" name="Shape 196"/>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97" name="Shape 197"/>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198" name="Shape 198"/>
            <p:cNvGrpSpPr/>
            <p:nvPr/>
          </p:nvGrpSpPr>
          <p:grpSpPr>
            <a:xfrm>
              <a:off x="2970816" y="4309200"/>
              <a:ext cx="231600" cy="834300"/>
              <a:chOff x="2970816" y="4309200"/>
              <a:chExt cx="231600" cy="834300"/>
            </a:xfrm>
          </p:grpSpPr>
          <p:sp>
            <p:nvSpPr>
              <p:cNvPr id="199" name="Shape 199"/>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00" name="Shape 200"/>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01" name="Shape 20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02" name="Shape 202"/>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203" name="Shape 203"/>
            <p:cNvGrpSpPr/>
            <p:nvPr/>
          </p:nvGrpSpPr>
          <p:grpSpPr>
            <a:xfrm>
              <a:off x="4456234" y="4309200"/>
              <a:ext cx="231600" cy="834300"/>
              <a:chOff x="4456234" y="4309200"/>
              <a:chExt cx="231600" cy="834300"/>
            </a:xfrm>
          </p:grpSpPr>
          <p:sp>
            <p:nvSpPr>
              <p:cNvPr id="204" name="Shape 204"/>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05" name="Shape 205"/>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06" name="Shape 206"/>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07" name="Shape 207"/>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208" name="Shape 208"/>
            <p:cNvGrpSpPr/>
            <p:nvPr/>
          </p:nvGrpSpPr>
          <p:grpSpPr>
            <a:xfrm>
              <a:off x="4827588" y="4099200"/>
              <a:ext cx="231600" cy="1044300"/>
              <a:chOff x="4827588" y="4099200"/>
              <a:chExt cx="231600" cy="1044300"/>
            </a:xfrm>
          </p:grpSpPr>
          <p:sp>
            <p:nvSpPr>
              <p:cNvPr id="209" name="Shape 209"/>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10" name="Shape 210"/>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11" name="Shape 2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12" name="Shape 212"/>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13" name="Shape 213"/>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214" name="Shape 214"/>
            <p:cNvGrpSpPr/>
            <p:nvPr/>
          </p:nvGrpSpPr>
          <p:grpSpPr>
            <a:xfrm>
              <a:off x="5198943" y="4309200"/>
              <a:ext cx="231600" cy="834300"/>
              <a:chOff x="5198943" y="4309200"/>
              <a:chExt cx="231600" cy="834300"/>
            </a:xfrm>
          </p:grpSpPr>
          <p:sp>
            <p:nvSpPr>
              <p:cNvPr id="215" name="Shape 215"/>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16" name="Shape 216"/>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17" name="Shape 217"/>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18" name="Shape 218"/>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219" name="Shape 219"/>
            <p:cNvGrpSpPr/>
            <p:nvPr/>
          </p:nvGrpSpPr>
          <p:grpSpPr>
            <a:xfrm>
              <a:off x="5570297" y="4518900"/>
              <a:ext cx="231600" cy="624600"/>
              <a:chOff x="5570297" y="4518900"/>
              <a:chExt cx="231600" cy="624600"/>
            </a:xfrm>
          </p:grpSpPr>
          <p:sp>
            <p:nvSpPr>
              <p:cNvPr id="220" name="Shape 220"/>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21" name="Shape 22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22" name="Shape 222"/>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223" name="Shape 223"/>
            <p:cNvGrpSpPr/>
            <p:nvPr/>
          </p:nvGrpSpPr>
          <p:grpSpPr>
            <a:xfrm>
              <a:off x="5941652" y="4309200"/>
              <a:ext cx="231600" cy="834300"/>
              <a:chOff x="5941652" y="4309200"/>
              <a:chExt cx="231600" cy="834300"/>
            </a:xfrm>
          </p:grpSpPr>
          <p:sp>
            <p:nvSpPr>
              <p:cNvPr id="224" name="Shape 224"/>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25" name="Shape 225"/>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26" name="Shape 226"/>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27" name="Shape 227"/>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228" name="Shape 228"/>
            <p:cNvGrpSpPr/>
            <p:nvPr/>
          </p:nvGrpSpPr>
          <p:grpSpPr>
            <a:xfrm>
              <a:off x="6313006" y="4099200"/>
              <a:ext cx="231600" cy="1044300"/>
              <a:chOff x="6313006" y="4099200"/>
              <a:chExt cx="231600" cy="1044300"/>
            </a:xfrm>
          </p:grpSpPr>
          <p:sp>
            <p:nvSpPr>
              <p:cNvPr id="229" name="Shape 229"/>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30" name="Shape 230"/>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31" name="Shape 23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32" name="Shape 232"/>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33" name="Shape 233"/>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234" name="Shape 234"/>
            <p:cNvGrpSpPr/>
            <p:nvPr/>
          </p:nvGrpSpPr>
          <p:grpSpPr>
            <a:xfrm>
              <a:off x="6684361" y="4309200"/>
              <a:ext cx="231600" cy="834300"/>
              <a:chOff x="6684361" y="4309200"/>
              <a:chExt cx="231600" cy="834300"/>
            </a:xfrm>
          </p:grpSpPr>
          <p:sp>
            <p:nvSpPr>
              <p:cNvPr id="235" name="Shape 235"/>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36" name="Shape 236"/>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37" name="Shape 237"/>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38" name="Shape 238"/>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239" name="Shape 239"/>
            <p:cNvGrpSpPr/>
            <p:nvPr/>
          </p:nvGrpSpPr>
          <p:grpSpPr>
            <a:xfrm>
              <a:off x="7055715" y="4518900"/>
              <a:ext cx="231600" cy="624600"/>
              <a:chOff x="7055715" y="4518900"/>
              <a:chExt cx="231600" cy="624600"/>
            </a:xfrm>
          </p:grpSpPr>
          <p:sp>
            <p:nvSpPr>
              <p:cNvPr id="240" name="Shape 240"/>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41" name="Shape 24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42" name="Shape 242"/>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243" name="Shape 243"/>
            <p:cNvGrpSpPr/>
            <p:nvPr/>
          </p:nvGrpSpPr>
          <p:grpSpPr>
            <a:xfrm>
              <a:off x="7798424" y="4099200"/>
              <a:ext cx="231600" cy="1044300"/>
              <a:chOff x="7798424" y="4099200"/>
              <a:chExt cx="231600" cy="1044300"/>
            </a:xfrm>
          </p:grpSpPr>
          <p:sp>
            <p:nvSpPr>
              <p:cNvPr id="244" name="Shape 244"/>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45" name="Shape 245"/>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46" name="Shape 246"/>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47" name="Shape 247"/>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48" name="Shape 248"/>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249" name="Shape 249"/>
            <p:cNvGrpSpPr/>
            <p:nvPr/>
          </p:nvGrpSpPr>
          <p:grpSpPr>
            <a:xfrm>
              <a:off x="8169779" y="4309200"/>
              <a:ext cx="231600" cy="834300"/>
              <a:chOff x="8169779" y="4309200"/>
              <a:chExt cx="231600" cy="834300"/>
            </a:xfrm>
          </p:grpSpPr>
          <p:sp>
            <p:nvSpPr>
              <p:cNvPr id="250" name="Shape 250"/>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51" name="Shape 25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52" name="Shape 252"/>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53" name="Shape 253"/>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254" name="Shape 254"/>
            <p:cNvGrpSpPr/>
            <p:nvPr/>
          </p:nvGrpSpPr>
          <p:grpSpPr>
            <a:xfrm>
              <a:off x="7427070" y="4309200"/>
              <a:ext cx="231600" cy="834300"/>
              <a:chOff x="7427070" y="4309200"/>
              <a:chExt cx="231600" cy="834300"/>
            </a:xfrm>
          </p:grpSpPr>
          <p:sp>
            <p:nvSpPr>
              <p:cNvPr id="255" name="Shape 255"/>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56" name="Shape 256"/>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57" name="Shape 257"/>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58" name="Shape 258"/>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259" name="Shape 259"/>
            <p:cNvGrpSpPr/>
            <p:nvPr/>
          </p:nvGrpSpPr>
          <p:grpSpPr>
            <a:xfrm>
              <a:off x="8541133" y="4518900"/>
              <a:ext cx="231600" cy="624600"/>
              <a:chOff x="8541133" y="4518900"/>
              <a:chExt cx="231600" cy="624600"/>
            </a:xfrm>
          </p:grpSpPr>
          <p:sp>
            <p:nvSpPr>
              <p:cNvPr id="260" name="Shape 260"/>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61" name="Shape 26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62" name="Shape 262"/>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263" name="Shape 263"/>
            <p:cNvGrpSpPr/>
            <p:nvPr/>
          </p:nvGrpSpPr>
          <p:grpSpPr>
            <a:xfrm>
              <a:off x="8912488" y="4309200"/>
              <a:ext cx="231600" cy="834300"/>
              <a:chOff x="8912488" y="4309200"/>
              <a:chExt cx="231600" cy="834300"/>
            </a:xfrm>
          </p:grpSpPr>
          <p:sp>
            <p:nvSpPr>
              <p:cNvPr id="264" name="Shape 264"/>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65" name="Shape 265"/>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66" name="Shape 266"/>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267" name="Shape 267"/>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sp>
        <p:nvSpPr>
          <p:cNvPr id="268" name="Shape 268"/>
          <p:cNvSpPr txBox="1">
            <a:spLocks noGrp="1"/>
          </p:cNvSpPr>
          <p:nvPr>
            <p:ph type="title"/>
          </p:nvPr>
        </p:nvSpPr>
        <p:spPr>
          <a:xfrm>
            <a:off x="1388625" y="772725"/>
            <a:ext cx="6366900" cy="1863300"/>
          </a:xfrm>
          <a:prstGeom prst="rect">
            <a:avLst/>
          </a:prstGeom>
        </p:spPr>
        <p:txBody>
          <a:bodyPr wrap="square" lIns="91425" tIns="91425" rIns="91425" bIns="91425" anchor="ctr" anchorCtr="0"/>
          <a:lstStyle>
            <a:lvl1pPr lvl="0" algn="ctr">
              <a:spcBef>
                <a:spcPts val="0"/>
              </a:spcBef>
              <a:buClr>
                <a:schemeClr val="lt1"/>
              </a:buClr>
              <a:buSzPts val="8000"/>
              <a:buNone/>
              <a:defRPr sz="8000">
                <a:solidFill>
                  <a:schemeClr val="lt1"/>
                </a:solidFill>
              </a:defRPr>
            </a:lvl1pPr>
            <a:lvl2pPr lvl="1" algn="ctr">
              <a:spcBef>
                <a:spcPts val="0"/>
              </a:spcBef>
              <a:buClr>
                <a:schemeClr val="lt1"/>
              </a:buClr>
              <a:buSzPts val="8000"/>
              <a:buNone/>
              <a:defRPr sz="8000">
                <a:solidFill>
                  <a:schemeClr val="lt1"/>
                </a:solidFill>
              </a:defRPr>
            </a:lvl2pPr>
            <a:lvl3pPr lvl="2" algn="ctr">
              <a:spcBef>
                <a:spcPts val="0"/>
              </a:spcBef>
              <a:buClr>
                <a:schemeClr val="lt1"/>
              </a:buClr>
              <a:buSzPts val="8000"/>
              <a:buNone/>
              <a:defRPr sz="8000">
                <a:solidFill>
                  <a:schemeClr val="lt1"/>
                </a:solidFill>
              </a:defRPr>
            </a:lvl3pPr>
            <a:lvl4pPr lvl="3" algn="ctr">
              <a:spcBef>
                <a:spcPts val="0"/>
              </a:spcBef>
              <a:buClr>
                <a:schemeClr val="lt1"/>
              </a:buClr>
              <a:buSzPts val="8000"/>
              <a:buNone/>
              <a:defRPr sz="8000">
                <a:solidFill>
                  <a:schemeClr val="lt1"/>
                </a:solidFill>
              </a:defRPr>
            </a:lvl4pPr>
            <a:lvl5pPr lvl="4" algn="ctr">
              <a:spcBef>
                <a:spcPts val="0"/>
              </a:spcBef>
              <a:buClr>
                <a:schemeClr val="lt1"/>
              </a:buClr>
              <a:buSzPts val="8000"/>
              <a:buNone/>
              <a:defRPr sz="8000">
                <a:solidFill>
                  <a:schemeClr val="lt1"/>
                </a:solidFill>
              </a:defRPr>
            </a:lvl5pPr>
            <a:lvl6pPr lvl="5" algn="ctr">
              <a:spcBef>
                <a:spcPts val="0"/>
              </a:spcBef>
              <a:buClr>
                <a:schemeClr val="lt1"/>
              </a:buClr>
              <a:buSzPts val="8000"/>
              <a:buNone/>
              <a:defRPr sz="8000">
                <a:solidFill>
                  <a:schemeClr val="lt1"/>
                </a:solidFill>
              </a:defRPr>
            </a:lvl6pPr>
            <a:lvl7pPr lvl="6" algn="ctr">
              <a:spcBef>
                <a:spcPts val="0"/>
              </a:spcBef>
              <a:buClr>
                <a:schemeClr val="lt1"/>
              </a:buClr>
              <a:buSzPts val="8000"/>
              <a:buNone/>
              <a:defRPr sz="8000">
                <a:solidFill>
                  <a:schemeClr val="lt1"/>
                </a:solidFill>
              </a:defRPr>
            </a:lvl7pPr>
            <a:lvl8pPr lvl="7" algn="ctr">
              <a:spcBef>
                <a:spcPts val="0"/>
              </a:spcBef>
              <a:buClr>
                <a:schemeClr val="lt1"/>
              </a:buClr>
              <a:buSzPts val="8000"/>
              <a:buNone/>
              <a:defRPr sz="8000">
                <a:solidFill>
                  <a:schemeClr val="lt1"/>
                </a:solidFill>
              </a:defRPr>
            </a:lvl8pPr>
            <a:lvl9pPr lvl="8" algn="ctr">
              <a:spcBef>
                <a:spcPts val="0"/>
              </a:spcBef>
              <a:buClr>
                <a:schemeClr val="lt1"/>
              </a:buClr>
              <a:buSzPts val="8000"/>
              <a:buNone/>
              <a:defRPr sz="8000">
                <a:solidFill>
                  <a:schemeClr val="lt1"/>
                </a:solidFill>
              </a:defRPr>
            </a:lvl9pPr>
          </a:lstStyle>
          <a:p>
            <a:endParaRPr/>
          </a:p>
        </p:txBody>
      </p:sp>
      <p:sp>
        <p:nvSpPr>
          <p:cNvPr id="269" name="Shape 269"/>
          <p:cNvSpPr txBox="1">
            <a:spLocks noGrp="1"/>
          </p:cNvSpPr>
          <p:nvPr>
            <p:ph type="body" idx="1"/>
          </p:nvPr>
        </p:nvSpPr>
        <p:spPr>
          <a:xfrm>
            <a:off x="1388625" y="2712300"/>
            <a:ext cx="6366900" cy="1111200"/>
          </a:xfrm>
          <a:prstGeom prst="rect">
            <a:avLst/>
          </a:prstGeom>
        </p:spPr>
        <p:txBody>
          <a:bodyPr wrap="square" lIns="91425" tIns="91425" rIns="91425" bIns="91425" anchor="t" anchorCtr="0"/>
          <a:lstStyle>
            <a:lvl1pPr lvl="0" algn="ctr">
              <a:spcBef>
                <a:spcPts val="0"/>
              </a:spcBef>
              <a:buClr>
                <a:schemeClr val="lt1"/>
              </a:buClr>
              <a:buSzPts val="1300"/>
              <a:buChar char="●"/>
              <a:defRPr>
                <a:solidFill>
                  <a:schemeClr val="lt1"/>
                </a:solidFill>
              </a:defRPr>
            </a:lvl1pPr>
            <a:lvl2pPr lvl="1" algn="ctr">
              <a:spcBef>
                <a:spcPts val="0"/>
              </a:spcBef>
              <a:buClr>
                <a:schemeClr val="lt1"/>
              </a:buClr>
              <a:buSzPts val="1100"/>
              <a:buChar char="○"/>
              <a:defRPr>
                <a:solidFill>
                  <a:schemeClr val="lt1"/>
                </a:solidFill>
              </a:defRPr>
            </a:lvl2pPr>
            <a:lvl3pPr lvl="2" algn="ctr">
              <a:spcBef>
                <a:spcPts val="0"/>
              </a:spcBef>
              <a:buClr>
                <a:schemeClr val="lt1"/>
              </a:buClr>
              <a:buSzPts val="1100"/>
              <a:buChar char="■"/>
              <a:defRPr>
                <a:solidFill>
                  <a:schemeClr val="lt1"/>
                </a:solidFill>
              </a:defRPr>
            </a:lvl3pPr>
            <a:lvl4pPr lvl="3" algn="ctr">
              <a:spcBef>
                <a:spcPts val="0"/>
              </a:spcBef>
              <a:buClr>
                <a:schemeClr val="lt1"/>
              </a:buClr>
              <a:buSzPts val="1100"/>
              <a:buChar char="●"/>
              <a:defRPr>
                <a:solidFill>
                  <a:schemeClr val="lt1"/>
                </a:solidFill>
              </a:defRPr>
            </a:lvl4pPr>
            <a:lvl5pPr lvl="4" algn="ctr">
              <a:spcBef>
                <a:spcPts val="0"/>
              </a:spcBef>
              <a:buClr>
                <a:schemeClr val="lt1"/>
              </a:buClr>
              <a:buSzPts val="1100"/>
              <a:buChar char="○"/>
              <a:defRPr>
                <a:solidFill>
                  <a:schemeClr val="lt1"/>
                </a:solidFill>
              </a:defRPr>
            </a:lvl5pPr>
            <a:lvl6pPr lvl="5" algn="ctr">
              <a:spcBef>
                <a:spcPts val="0"/>
              </a:spcBef>
              <a:buClr>
                <a:schemeClr val="lt1"/>
              </a:buClr>
              <a:buSzPts val="1100"/>
              <a:buChar char="■"/>
              <a:defRPr>
                <a:solidFill>
                  <a:schemeClr val="lt1"/>
                </a:solidFill>
              </a:defRPr>
            </a:lvl6pPr>
            <a:lvl7pPr lvl="6" algn="ctr">
              <a:spcBef>
                <a:spcPts val="0"/>
              </a:spcBef>
              <a:buClr>
                <a:schemeClr val="lt1"/>
              </a:buClr>
              <a:buSzPts val="1100"/>
              <a:buChar char="●"/>
              <a:defRPr>
                <a:solidFill>
                  <a:schemeClr val="lt1"/>
                </a:solidFill>
              </a:defRPr>
            </a:lvl7pPr>
            <a:lvl8pPr lvl="7" algn="ctr">
              <a:spcBef>
                <a:spcPts val="0"/>
              </a:spcBef>
              <a:buClr>
                <a:schemeClr val="lt1"/>
              </a:buClr>
              <a:buSzPts val="1100"/>
              <a:buChar char="○"/>
              <a:defRPr>
                <a:solidFill>
                  <a:schemeClr val="lt1"/>
                </a:solidFill>
              </a:defRPr>
            </a:lvl8pPr>
            <a:lvl9pPr lvl="8" algn="ctr">
              <a:spcBef>
                <a:spcPts val="0"/>
              </a:spcBef>
              <a:buClr>
                <a:schemeClr val="lt1"/>
              </a:buClr>
              <a:buSzPts val="1100"/>
              <a:buChar char="■"/>
              <a:defRPr>
                <a:solidFill>
                  <a:schemeClr val="lt1"/>
                </a:solidFill>
              </a:defRPr>
            </a:lvl9pPr>
          </a:lstStyle>
          <a:p>
            <a:endParaRPr/>
          </a:p>
        </p:txBody>
      </p:sp>
      <p:sp>
        <p:nvSpPr>
          <p:cNvPr id="270" name="Shape 270"/>
          <p:cNvSpPr txBox="1">
            <a:spLocks noGrp="1"/>
          </p:cNvSpPr>
          <p:nvPr>
            <p:ph type="sldNum" idx="12"/>
          </p:nvPr>
        </p:nvSpPr>
        <p:spPr>
          <a:xfrm>
            <a:off x="8451046" y="4736976"/>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da">
                <a:solidFill>
                  <a:schemeClr val="lt1"/>
                </a:solidFill>
              </a:rPr>
              <a:t>‹nr.›</a:t>
            </a:fld>
            <a:endParaRPr lang="da">
              <a:solidFill>
                <a:schemeClr val="lt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1"/>
        <p:cNvGrpSpPr/>
        <p:nvPr/>
      </p:nvGrpSpPr>
      <p:grpSpPr>
        <a:xfrm>
          <a:off x="0" y="0"/>
          <a:ext cx="0" cy="0"/>
          <a:chOff x="0" y="0"/>
          <a:chExt cx="0" cy="0"/>
        </a:xfrm>
      </p:grpSpPr>
      <p:sp>
        <p:nvSpPr>
          <p:cNvPr id="272" name="Shape 272"/>
          <p:cNvSpPr txBox="1">
            <a:spLocks noGrp="1"/>
          </p:cNvSpPr>
          <p:nvPr>
            <p:ph type="sldNum" idx="12"/>
          </p:nvPr>
        </p:nvSpPr>
        <p:spPr>
          <a:xfrm>
            <a:off x="8451046" y="4736976"/>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da"/>
              <a:t>‹nr.›</a:t>
            </a:fld>
            <a:endParaRPr lang="d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49"/>
        <p:cNvGrpSpPr/>
        <p:nvPr/>
      </p:nvGrpSpPr>
      <p:grpSpPr>
        <a:xfrm>
          <a:off x="0" y="0"/>
          <a:ext cx="0" cy="0"/>
          <a:chOff x="0" y="0"/>
          <a:chExt cx="0" cy="0"/>
        </a:xfrm>
      </p:grpSpPr>
      <p:grpSp>
        <p:nvGrpSpPr>
          <p:cNvPr id="50" name="Shape 50"/>
          <p:cNvGrpSpPr/>
          <p:nvPr/>
        </p:nvGrpSpPr>
        <p:grpSpPr>
          <a:xfrm>
            <a:off x="146769" y="3406"/>
            <a:ext cx="1233215" cy="1384535"/>
            <a:chOff x="146769" y="3406"/>
            <a:chExt cx="1233215" cy="1384535"/>
          </a:xfrm>
        </p:grpSpPr>
        <p:grpSp>
          <p:nvGrpSpPr>
            <p:cNvPr id="51" name="Shape 51"/>
            <p:cNvGrpSpPr/>
            <p:nvPr/>
          </p:nvGrpSpPr>
          <p:grpSpPr>
            <a:xfrm>
              <a:off x="1063183" y="3406"/>
              <a:ext cx="316800" cy="688513"/>
              <a:chOff x="1063183" y="3406"/>
              <a:chExt cx="316800" cy="688513"/>
            </a:xfrm>
          </p:grpSpPr>
          <p:sp>
            <p:nvSpPr>
              <p:cNvPr id="52" name="Shape 52"/>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53" name="Shape 5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54" name="Shape 54"/>
            <p:cNvGrpSpPr/>
            <p:nvPr/>
          </p:nvGrpSpPr>
          <p:grpSpPr>
            <a:xfrm>
              <a:off x="604976" y="3406"/>
              <a:ext cx="316800" cy="1036524"/>
              <a:chOff x="604976" y="3406"/>
              <a:chExt cx="316800" cy="1036524"/>
            </a:xfrm>
          </p:grpSpPr>
          <p:sp>
            <p:nvSpPr>
              <p:cNvPr id="55" name="Shape 55"/>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56" name="Shape 56"/>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57" name="Shape 57"/>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58" name="Shape 58"/>
            <p:cNvGrpSpPr/>
            <p:nvPr/>
          </p:nvGrpSpPr>
          <p:grpSpPr>
            <a:xfrm>
              <a:off x="146769" y="3406"/>
              <a:ext cx="316800" cy="1384535"/>
              <a:chOff x="146769" y="3406"/>
              <a:chExt cx="316800" cy="1384535"/>
            </a:xfrm>
          </p:grpSpPr>
          <p:sp>
            <p:nvSpPr>
              <p:cNvPr id="59" name="Shape 59"/>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60" name="Shape 60"/>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61" name="Shape 61"/>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62" name="Shape 62"/>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grpSp>
        <p:nvGrpSpPr>
          <p:cNvPr id="63" name="Shape 63"/>
          <p:cNvGrpSpPr/>
          <p:nvPr/>
        </p:nvGrpSpPr>
        <p:grpSpPr>
          <a:xfrm>
            <a:off x="6775084" y="2904008"/>
            <a:ext cx="2186148" cy="2239500"/>
            <a:chOff x="6775084" y="2904008"/>
            <a:chExt cx="2186148" cy="2239500"/>
          </a:xfrm>
        </p:grpSpPr>
        <p:grpSp>
          <p:nvGrpSpPr>
            <p:cNvPr id="64" name="Shape 64"/>
            <p:cNvGrpSpPr/>
            <p:nvPr/>
          </p:nvGrpSpPr>
          <p:grpSpPr>
            <a:xfrm>
              <a:off x="6775084" y="4253708"/>
              <a:ext cx="409500" cy="889800"/>
              <a:chOff x="6775084" y="4253708"/>
              <a:chExt cx="409500" cy="889800"/>
            </a:xfrm>
          </p:grpSpPr>
          <p:sp>
            <p:nvSpPr>
              <p:cNvPr id="65" name="Shape 65"/>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66" name="Shape 66"/>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67" name="Shape 67"/>
            <p:cNvGrpSpPr/>
            <p:nvPr/>
          </p:nvGrpSpPr>
          <p:grpSpPr>
            <a:xfrm>
              <a:off x="7367299" y="3804008"/>
              <a:ext cx="409500" cy="1339500"/>
              <a:chOff x="7367299" y="3804008"/>
              <a:chExt cx="409500" cy="1339500"/>
            </a:xfrm>
          </p:grpSpPr>
          <p:sp>
            <p:nvSpPr>
              <p:cNvPr id="68" name="Shape 68"/>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69" name="Shape 69"/>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70" name="Shape 70"/>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71" name="Shape 71"/>
            <p:cNvGrpSpPr/>
            <p:nvPr/>
          </p:nvGrpSpPr>
          <p:grpSpPr>
            <a:xfrm>
              <a:off x="7959516" y="3354008"/>
              <a:ext cx="409500" cy="1789500"/>
              <a:chOff x="7959516" y="3354008"/>
              <a:chExt cx="409500" cy="1789500"/>
            </a:xfrm>
          </p:grpSpPr>
          <p:sp>
            <p:nvSpPr>
              <p:cNvPr id="72" name="Shape 72"/>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73" name="Shape 7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74" name="Shape 74"/>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75" name="Shape 75"/>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76" name="Shape 76"/>
            <p:cNvGrpSpPr/>
            <p:nvPr/>
          </p:nvGrpSpPr>
          <p:grpSpPr>
            <a:xfrm>
              <a:off x="8551731" y="2904008"/>
              <a:ext cx="409500" cy="2239500"/>
              <a:chOff x="8551731" y="2904008"/>
              <a:chExt cx="409500" cy="2239500"/>
            </a:xfrm>
          </p:grpSpPr>
          <p:sp>
            <p:nvSpPr>
              <p:cNvPr id="77" name="Shape 77"/>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78" name="Shape 78"/>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79" name="Shape 79"/>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80" name="Shape 80"/>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81" name="Shape 81"/>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sp>
        <p:nvSpPr>
          <p:cNvPr id="82" name="Shape 82"/>
          <p:cNvSpPr txBox="1">
            <a:spLocks noGrp="1"/>
          </p:cNvSpPr>
          <p:nvPr>
            <p:ph type="title"/>
          </p:nvPr>
        </p:nvSpPr>
        <p:spPr>
          <a:xfrm>
            <a:off x="824000" y="1613825"/>
            <a:ext cx="5857800" cy="1872900"/>
          </a:xfrm>
          <a:prstGeom prst="rect">
            <a:avLst/>
          </a:prstGeom>
        </p:spPr>
        <p:txBody>
          <a:bodyPr wrap="square" lIns="91425" tIns="91425" rIns="91425" bIns="91425" anchor="ctr" anchorCtr="0"/>
          <a:lstStyle>
            <a:lvl1pPr lvl="0">
              <a:spcBef>
                <a:spcPts val="0"/>
              </a:spcBef>
              <a:buClr>
                <a:schemeClr val="lt1"/>
              </a:buClr>
              <a:buSzPts val="3600"/>
              <a:buNone/>
              <a:defRPr sz="3600">
                <a:solidFill>
                  <a:schemeClr val="lt1"/>
                </a:solidFill>
              </a:defRPr>
            </a:lvl1pPr>
            <a:lvl2pPr lvl="1">
              <a:spcBef>
                <a:spcPts val="0"/>
              </a:spcBef>
              <a:buClr>
                <a:schemeClr val="lt1"/>
              </a:buClr>
              <a:buSzPts val="3600"/>
              <a:buNone/>
              <a:defRPr sz="3600">
                <a:solidFill>
                  <a:schemeClr val="lt1"/>
                </a:solidFill>
              </a:defRPr>
            </a:lvl2pPr>
            <a:lvl3pPr lvl="2">
              <a:spcBef>
                <a:spcPts val="0"/>
              </a:spcBef>
              <a:buClr>
                <a:schemeClr val="lt1"/>
              </a:buClr>
              <a:buSzPts val="3600"/>
              <a:buNone/>
              <a:defRPr sz="3600">
                <a:solidFill>
                  <a:schemeClr val="lt1"/>
                </a:solidFill>
              </a:defRPr>
            </a:lvl3pPr>
            <a:lvl4pPr lvl="3">
              <a:spcBef>
                <a:spcPts val="0"/>
              </a:spcBef>
              <a:buClr>
                <a:schemeClr val="lt1"/>
              </a:buClr>
              <a:buSzPts val="3600"/>
              <a:buNone/>
              <a:defRPr sz="3600">
                <a:solidFill>
                  <a:schemeClr val="lt1"/>
                </a:solidFill>
              </a:defRPr>
            </a:lvl4pPr>
            <a:lvl5pPr lvl="4">
              <a:spcBef>
                <a:spcPts val="0"/>
              </a:spcBef>
              <a:buClr>
                <a:schemeClr val="lt1"/>
              </a:buClr>
              <a:buSzPts val="3600"/>
              <a:buNone/>
              <a:defRPr sz="3600">
                <a:solidFill>
                  <a:schemeClr val="lt1"/>
                </a:solidFill>
              </a:defRPr>
            </a:lvl5pPr>
            <a:lvl6pPr lvl="5">
              <a:spcBef>
                <a:spcPts val="0"/>
              </a:spcBef>
              <a:buClr>
                <a:schemeClr val="lt1"/>
              </a:buClr>
              <a:buSzPts val="3600"/>
              <a:buNone/>
              <a:defRPr sz="3600">
                <a:solidFill>
                  <a:schemeClr val="lt1"/>
                </a:solidFill>
              </a:defRPr>
            </a:lvl6pPr>
            <a:lvl7pPr lvl="6">
              <a:spcBef>
                <a:spcPts val="0"/>
              </a:spcBef>
              <a:buClr>
                <a:schemeClr val="lt1"/>
              </a:buClr>
              <a:buSzPts val="3600"/>
              <a:buNone/>
              <a:defRPr sz="3600">
                <a:solidFill>
                  <a:schemeClr val="lt1"/>
                </a:solidFill>
              </a:defRPr>
            </a:lvl7pPr>
            <a:lvl8pPr lvl="7">
              <a:spcBef>
                <a:spcPts val="0"/>
              </a:spcBef>
              <a:buClr>
                <a:schemeClr val="lt1"/>
              </a:buClr>
              <a:buSzPts val="3600"/>
              <a:buNone/>
              <a:defRPr sz="3600">
                <a:solidFill>
                  <a:schemeClr val="lt1"/>
                </a:solidFill>
              </a:defRPr>
            </a:lvl8pPr>
            <a:lvl9pPr lvl="8">
              <a:spcBef>
                <a:spcPts val="0"/>
              </a:spcBef>
              <a:buClr>
                <a:schemeClr val="lt1"/>
              </a:buClr>
              <a:buSzPts val="3600"/>
              <a:buNone/>
              <a:defRPr sz="3600">
                <a:solidFill>
                  <a:schemeClr val="lt1"/>
                </a:solidFill>
              </a:defRPr>
            </a:lvl9pPr>
          </a:lstStyle>
          <a:p>
            <a:endParaRPr/>
          </a:p>
        </p:txBody>
      </p:sp>
      <p:sp>
        <p:nvSpPr>
          <p:cNvPr id="83" name="Shape 83"/>
          <p:cNvSpPr txBox="1">
            <a:spLocks noGrp="1"/>
          </p:cNvSpPr>
          <p:nvPr>
            <p:ph type="sldNum" idx="12"/>
          </p:nvPr>
        </p:nvSpPr>
        <p:spPr>
          <a:xfrm>
            <a:off x="8451046" y="4736976"/>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da">
                <a:solidFill>
                  <a:schemeClr val="lt1"/>
                </a:solidFill>
              </a:rPr>
              <a:t>‹nr.›</a:t>
            </a:fld>
            <a:endParaRPr lang="da">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84"/>
        <p:cNvGrpSpPr/>
        <p:nvPr/>
      </p:nvGrpSpPr>
      <p:grpSpPr>
        <a:xfrm>
          <a:off x="0" y="0"/>
          <a:ext cx="0" cy="0"/>
          <a:chOff x="0" y="0"/>
          <a:chExt cx="0" cy="0"/>
        </a:xfrm>
      </p:grpSpPr>
      <p:grpSp>
        <p:nvGrpSpPr>
          <p:cNvPr id="85" name="Shape 85"/>
          <p:cNvGrpSpPr/>
          <p:nvPr/>
        </p:nvGrpSpPr>
        <p:grpSpPr>
          <a:xfrm>
            <a:off x="625966" y="299376"/>
            <a:ext cx="999312" cy="999312"/>
            <a:chOff x="348199" y="179450"/>
            <a:chExt cx="1116300" cy="1116300"/>
          </a:xfrm>
        </p:grpSpPr>
        <p:sp>
          <p:nvSpPr>
            <p:cNvPr id="86" name="Shape 8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wrap="square" lIns="91425" tIns="91425" rIns="91425" bIns="91425" anchor="ctr" anchorCtr="0">
              <a:noAutofit/>
            </a:bodyPr>
            <a:lstStyle/>
            <a:p>
              <a:pPr marL="0" lvl="0" indent="0">
                <a:spcBef>
                  <a:spcPts val="0"/>
                </a:spcBef>
                <a:buNone/>
              </a:pPr>
              <a:endParaRPr/>
            </a:p>
          </p:txBody>
        </p:sp>
        <p:sp>
          <p:nvSpPr>
            <p:cNvPr id="87" name="Shape 8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wrap="square" lIns="91425" tIns="91425" rIns="91425" bIns="91425" anchor="ctr" anchorCtr="0">
              <a:noAutofit/>
            </a:bodyPr>
            <a:lstStyle/>
            <a:p>
              <a:pPr marL="0" lvl="0" indent="0">
                <a:spcBef>
                  <a:spcPts val="0"/>
                </a:spcBef>
                <a:buNone/>
              </a:pPr>
              <a:endParaRPr/>
            </a:p>
          </p:txBody>
        </p:sp>
      </p:grpSp>
      <p:sp>
        <p:nvSpPr>
          <p:cNvPr id="88" name="Shape 88"/>
          <p:cNvSpPr txBox="1">
            <a:spLocks noGrp="1"/>
          </p:cNvSpPr>
          <p:nvPr>
            <p:ph type="title"/>
          </p:nvPr>
        </p:nvSpPr>
        <p:spPr>
          <a:xfrm>
            <a:off x="1303800" y="598575"/>
            <a:ext cx="7030500" cy="9993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89" name="Shape 89"/>
          <p:cNvSpPr txBox="1">
            <a:spLocks noGrp="1"/>
          </p:cNvSpPr>
          <p:nvPr>
            <p:ph type="body" idx="1"/>
          </p:nvPr>
        </p:nvSpPr>
        <p:spPr>
          <a:xfrm>
            <a:off x="1303800" y="1990050"/>
            <a:ext cx="7030500" cy="2541600"/>
          </a:xfrm>
          <a:prstGeom prst="rect">
            <a:avLst/>
          </a:prstGeom>
        </p:spPr>
        <p:txBody>
          <a:bodyPr wrap="square" lIns="91425" tIns="91425" rIns="91425" bIns="91425" anchor="t" anchorCtr="0"/>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a:endParaRPr/>
          </a:p>
        </p:txBody>
      </p:sp>
      <p:sp>
        <p:nvSpPr>
          <p:cNvPr id="90" name="Shape 90"/>
          <p:cNvSpPr txBox="1">
            <a:spLocks noGrp="1"/>
          </p:cNvSpPr>
          <p:nvPr>
            <p:ph type="sldNum" idx="12"/>
          </p:nvPr>
        </p:nvSpPr>
        <p:spPr>
          <a:xfrm>
            <a:off x="8451046" y="4736976"/>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da"/>
              <a:t>‹nr.›</a:t>
            </a:fld>
            <a:endParaRPr lang="d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91"/>
        <p:cNvGrpSpPr/>
        <p:nvPr/>
      </p:nvGrpSpPr>
      <p:grpSpPr>
        <a:xfrm>
          <a:off x="0" y="0"/>
          <a:ext cx="0" cy="0"/>
          <a:chOff x="0" y="0"/>
          <a:chExt cx="0" cy="0"/>
        </a:xfrm>
      </p:grpSpPr>
      <p:grpSp>
        <p:nvGrpSpPr>
          <p:cNvPr id="92" name="Shape 92"/>
          <p:cNvGrpSpPr/>
          <p:nvPr/>
        </p:nvGrpSpPr>
        <p:grpSpPr>
          <a:xfrm>
            <a:off x="625966" y="299376"/>
            <a:ext cx="999312" cy="999312"/>
            <a:chOff x="348199" y="179450"/>
            <a:chExt cx="1116300" cy="1116300"/>
          </a:xfrm>
        </p:grpSpPr>
        <p:sp>
          <p:nvSpPr>
            <p:cNvPr id="93" name="Shape 93"/>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wrap="square" lIns="91425" tIns="91425" rIns="91425" bIns="91425" anchor="ctr" anchorCtr="0">
              <a:noAutofit/>
            </a:bodyPr>
            <a:lstStyle/>
            <a:p>
              <a:pPr marL="0" lvl="0" indent="0">
                <a:spcBef>
                  <a:spcPts val="0"/>
                </a:spcBef>
                <a:buNone/>
              </a:pPr>
              <a:endParaRPr/>
            </a:p>
          </p:txBody>
        </p:sp>
        <p:sp>
          <p:nvSpPr>
            <p:cNvPr id="94" name="Shape 9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wrap="square" lIns="91425" tIns="91425" rIns="91425" bIns="91425" anchor="ctr" anchorCtr="0">
              <a:noAutofit/>
            </a:bodyPr>
            <a:lstStyle/>
            <a:p>
              <a:pPr marL="0" lvl="0" indent="0">
                <a:spcBef>
                  <a:spcPts val="0"/>
                </a:spcBef>
                <a:buNone/>
              </a:pPr>
              <a:endParaRPr/>
            </a:p>
          </p:txBody>
        </p:sp>
      </p:grpSp>
      <p:sp>
        <p:nvSpPr>
          <p:cNvPr id="95" name="Shape 95"/>
          <p:cNvSpPr txBox="1">
            <a:spLocks noGrp="1"/>
          </p:cNvSpPr>
          <p:nvPr>
            <p:ph type="title"/>
          </p:nvPr>
        </p:nvSpPr>
        <p:spPr>
          <a:xfrm>
            <a:off x="1303800" y="598575"/>
            <a:ext cx="7030500" cy="9993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96" name="Shape 96"/>
          <p:cNvSpPr txBox="1">
            <a:spLocks noGrp="1"/>
          </p:cNvSpPr>
          <p:nvPr>
            <p:ph type="body" idx="1"/>
          </p:nvPr>
        </p:nvSpPr>
        <p:spPr>
          <a:xfrm>
            <a:off x="1303800" y="1990050"/>
            <a:ext cx="3430500" cy="2541600"/>
          </a:xfrm>
          <a:prstGeom prst="rect">
            <a:avLst/>
          </a:prstGeom>
        </p:spPr>
        <p:txBody>
          <a:bodyPr wrap="square" lIns="91425" tIns="91425" rIns="91425" bIns="91425" anchor="t" anchorCtr="0"/>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a:endParaRPr/>
          </a:p>
        </p:txBody>
      </p:sp>
      <p:sp>
        <p:nvSpPr>
          <p:cNvPr id="97" name="Shape 97"/>
          <p:cNvSpPr txBox="1">
            <a:spLocks noGrp="1"/>
          </p:cNvSpPr>
          <p:nvPr>
            <p:ph type="body" idx="2"/>
          </p:nvPr>
        </p:nvSpPr>
        <p:spPr>
          <a:xfrm>
            <a:off x="4903650" y="1990050"/>
            <a:ext cx="3430500" cy="2541600"/>
          </a:xfrm>
          <a:prstGeom prst="rect">
            <a:avLst/>
          </a:prstGeom>
        </p:spPr>
        <p:txBody>
          <a:bodyPr wrap="square" lIns="91425" tIns="91425" rIns="91425" bIns="91425" anchor="t" anchorCtr="0"/>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a:endParaRPr/>
          </a:p>
        </p:txBody>
      </p:sp>
      <p:sp>
        <p:nvSpPr>
          <p:cNvPr id="98" name="Shape 98"/>
          <p:cNvSpPr txBox="1">
            <a:spLocks noGrp="1"/>
          </p:cNvSpPr>
          <p:nvPr>
            <p:ph type="sldNum" idx="12"/>
          </p:nvPr>
        </p:nvSpPr>
        <p:spPr>
          <a:xfrm>
            <a:off x="8451046" y="4736976"/>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da"/>
              <a:t>‹nr.›</a:t>
            </a:fld>
            <a:endParaRPr lang="d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9"/>
        <p:cNvGrpSpPr/>
        <p:nvPr/>
      </p:nvGrpSpPr>
      <p:grpSpPr>
        <a:xfrm>
          <a:off x="0" y="0"/>
          <a:ext cx="0" cy="0"/>
          <a:chOff x="0" y="0"/>
          <a:chExt cx="0" cy="0"/>
        </a:xfrm>
      </p:grpSpPr>
      <p:grpSp>
        <p:nvGrpSpPr>
          <p:cNvPr id="100" name="Shape 100"/>
          <p:cNvGrpSpPr/>
          <p:nvPr/>
        </p:nvGrpSpPr>
        <p:grpSpPr>
          <a:xfrm>
            <a:off x="625966" y="299376"/>
            <a:ext cx="999312" cy="999312"/>
            <a:chOff x="348199" y="179450"/>
            <a:chExt cx="1116300" cy="1116300"/>
          </a:xfrm>
        </p:grpSpPr>
        <p:sp>
          <p:nvSpPr>
            <p:cNvPr id="101" name="Shape 101"/>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02" name="Shape 102"/>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wrap="square" lIns="91425" tIns="91425" rIns="91425" bIns="91425" anchor="ctr" anchorCtr="0">
              <a:noAutofit/>
            </a:bodyPr>
            <a:lstStyle/>
            <a:p>
              <a:pPr marL="0" lvl="0" indent="0">
                <a:spcBef>
                  <a:spcPts val="0"/>
                </a:spcBef>
                <a:buNone/>
              </a:pPr>
              <a:endParaRPr/>
            </a:p>
          </p:txBody>
        </p:sp>
      </p:grpSp>
      <p:sp>
        <p:nvSpPr>
          <p:cNvPr id="103" name="Shape 103"/>
          <p:cNvSpPr txBox="1">
            <a:spLocks noGrp="1"/>
          </p:cNvSpPr>
          <p:nvPr>
            <p:ph type="title"/>
          </p:nvPr>
        </p:nvSpPr>
        <p:spPr>
          <a:xfrm>
            <a:off x="1303800" y="598575"/>
            <a:ext cx="7030500" cy="9993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104" name="Shape 104"/>
          <p:cNvSpPr txBox="1">
            <a:spLocks noGrp="1"/>
          </p:cNvSpPr>
          <p:nvPr>
            <p:ph type="sldNum" idx="12"/>
          </p:nvPr>
        </p:nvSpPr>
        <p:spPr>
          <a:xfrm>
            <a:off x="8451046" y="4736976"/>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da"/>
              <a:t>‹nr.›</a:t>
            </a:fld>
            <a:endParaRPr lang="d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05"/>
        <p:cNvGrpSpPr/>
        <p:nvPr/>
      </p:nvGrpSpPr>
      <p:grpSpPr>
        <a:xfrm>
          <a:off x="0" y="0"/>
          <a:ext cx="0" cy="0"/>
          <a:chOff x="0" y="0"/>
          <a:chExt cx="0" cy="0"/>
        </a:xfrm>
      </p:grpSpPr>
      <p:grpSp>
        <p:nvGrpSpPr>
          <p:cNvPr id="106" name="Shape 106"/>
          <p:cNvGrpSpPr/>
          <p:nvPr/>
        </p:nvGrpSpPr>
        <p:grpSpPr>
          <a:xfrm>
            <a:off x="625966" y="299376"/>
            <a:ext cx="999312" cy="999312"/>
            <a:chOff x="348199" y="179450"/>
            <a:chExt cx="1116300" cy="1116300"/>
          </a:xfrm>
        </p:grpSpPr>
        <p:sp>
          <p:nvSpPr>
            <p:cNvPr id="107" name="Shape 10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08" name="Shape 108"/>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wrap="square" lIns="91425" tIns="91425" rIns="91425" bIns="91425" anchor="ctr" anchorCtr="0">
              <a:noAutofit/>
            </a:bodyPr>
            <a:lstStyle/>
            <a:p>
              <a:pPr marL="0" lvl="0" indent="0">
                <a:spcBef>
                  <a:spcPts val="0"/>
                </a:spcBef>
                <a:buNone/>
              </a:pPr>
              <a:endParaRPr/>
            </a:p>
          </p:txBody>
        </p:sp>
      </p:grpSp>
      <p:sp>
        <p:nvSpPr>
          <p:cNvPr id="109" name="Shape 109"/>
          <p:cNvSpPr txBox="1">
            <a:spLocks noGrp="1"/>
          </p:cNvSpPr>
          <p:nvPr>
            <p:ph type="title"/>
          </p:nvPr>
        </p:nvSpPr>
        <p:spPr>
          <a:xfrm>
            <a:off x="1303800" y="598575"/>
            <a:ext cx="3312000" cy="15900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110" name="Shape 110"/>
          <p:cNvSpPr txBox="1">
            <a:spLocks noGrp="1"/>
          </p:cNvSpPr>
          <p:nvPr>
            <p:ph type="body" idx="1"/>
          </p:nvPr>
        </p:nvSpPr>
        <p:spPr>
          <a:xfrm>
            <a:off x="1303800" y="2309675"/>
            <a:ext cx="3312000" cy="2221800"/>
          </a:xfrm>
          <a:prstGeom prst="rect">
            <a:avLst/>
          </a:prstGeom>
        </p:spPr>
        <p:txBody>
          <a:bodyPr wrap="square" lIns="91425" tIns="91425" rIns="91425" bIns="91425" anchor="t" anchorCtr="0"/>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a:endParaRPr/>
          </a:p>
        </p:txBody>
      </p:sp>
      <p:sp>
        <p:nvSpPr>
          <p:cNvPr id="111" name="Shape 111"/>
          <p:cNvSpPr txBox="1">
            <a:spLocks noGrp="1"/>
          </p:cNvSpPr>
          <p:nvPr>
            <p:ph type="sldNum" idx="12"/>
          </p:nvPr>
        </p:nvSpPr>
        <p:spPr>
          <a:xfrm>
            <a:off x="8451046" y="4736976"/>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da"/>
              <a:t>‹nr.›</a:t>
            </a:fld>
            <a:endParaRPr lang="d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dk1"/>
        </a:solidFill>
        <a:effectLst/>
      </p:bgPr>
    </p:bg>
    <p:spTree>
      <p:nvGrpSpPr>
        <p:cNvPr id="1" name="Shape 112"/>
        <p:cNvGrpSpPr/>
        <p:nvPr/>
      </p:nvGrpSpPr>
      <p:grpSpPr>
        <a:xfrm>
          <a:off x="0" y="0"/>
          <a:ext cx="0" cy="0"/>
          <a:chOff x="0" y="0"/>
          <a:chExt cx="0" cy="0"/>
        </a:xfrm>
      </p:grpSpPr>
      <p:grpSp>
        <p:nvGrpSpPr>
          <p:cNvPr id="113" name="Shape 113"/>
          <p:cNvGrpSpPr/>
          <p:nvPr/>
        </p:nvGrpSpPr>
        <p:grpSpPr>
          <a:xfrm>
            <a:off x="6866714" y="1306"/>
            <a:ext cx="2267451" cy="2601690"/>
            <a:chOff x="6790514" y="1306"/>
            <a:chExt cx="2267451" cy="2601690"/>
          </a:xfrm>
        </p:grpSpPr>
        <p:grpSp>
          <p:nvGrpSpPr>
            <p:cNvPr id="114" name="Shape 114"/>
            <p:cNvGrpSpPr/>
            <p:nvPr/>
          </p:nvGrpSpPr>
          <p:grpSpPr>
            <a:xfrm>
              <a:off x="7067465" y="1306"/>
              <a:ext cx="1990500" cy="1990200"/>
              <a:chOff x="7067465" y="1306"/>
              <a:chExt cx="1990500" cy="1990200"/>
            </a:xfrm>
          </p:grpSpPr>
          <p:sp>
            <p:nvSpPr>
              <p:cNvPr id="115" name="Shape 115"/>
              <p:cNvSpPr/>
              <p:nvPr/>
            </p:nvSpPr>
            <p:spPr>
              <a:xfrm rot="-8648551">
                <a:off x="7594313" y="527721"/>
                <a:ext cx="937226" cy="937226"/>
              </a:xfrm>
              <a:prstGeom prst="ellipse">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16" name="Shape 116"/>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17" name="Shape 117"/>
              <p:cNvSpPr/>
              <p:nvPr/>
            </p:nvSpPr>
            <p:spPr>
              <a:xfrm rot="-8649154">
                <a:off x="7349891" y="283705"/>
                <a:ext cx="1425647" cy="1425404"/>
              </a:xfrm>
              <a:prstGeom prst="ellipse">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118" name="Shape 118"/>
            <p:cNvGrpSpPr/>
            <p:nvPr/>
          </p:nvGrpSpPr>
          <p:grpSpPr>
            <a:xfrm>
              <a:off x="8207126" y="1807996"/>
              <a:ext cx="795000" cy="795000"/>
              <a:chOff x="8207126" y="1807996"/>
              <a:chExt cx="795000" cy="795000"/>
            </a:xfrm>
          </p:grpSpPr>
          <p:sp>
            <p:nvSpPr>
              <p:cNvPr id="119" name="Shape 119"/>
              <p:cNvSpPr/>
              <p:nvPr/>
            </p:nvSpPr>
            <p:spPr>
              <a:xfrm rot="2152054">
                <a:off x="8319942" y="1920813"/>
                <a:ext cx="569367" cy="569367"/>
              </a:xfrm>
              <a:prstGeom prst="ellipse">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20" name="Shape 120"/>
              <p:cNvSpPr/>
              <p:nvPr/>
            </p:nvSpPr>
            <p:spPr>
              <a:xfrm rot="2150259">
                <a:off x="8408218" y="2008610"/>
                <a:ext cx="393004" cy="393004"/>
              </a:xfrm>
              <a:prstGeom prst="ellipse">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21" name="Shape 121"/>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nvGrpSpPr>
            <p:cNvPr id="122" name="Shape 122"/>
            <p:cNvGrpSpPr/>
            <p:nvPr/>
          </p:nvGrpSpPr>
          <p:grpSpPr>
            <a:xfrm>
              <a:off x="6790514" y="118857"/>
              <a:ext cx="548700" cy="548700"/>
              <a:chOff x="6790514" y="118857"/>
              <a:chExt cx="548700" cy="548700"/>
            </a:xfrm>
          </p:grpSpPr>
          <p:sp>
            <p:nvSpPr>
              <p:cNvPr id="123" name="Shape 123"/>
              <p:cNvSpPr/>
              <p:nvPr/>
            </p:nvSpPr>
            <p:spPr>
              <a:xfrm rot="2150259">
                <a:off x="6868362" y="196705"/>
                <a:ext cx="393004" cy="393004"/>
              </a:xfrm>
              <a:prstGeom prst="ellipse">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24" name="Shape 124"/>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wrap="square" lIns="91425" tIns="91425" rIns="91425" bIns="91425" anchor="ctr" anchorCtr="0">
                <a:noAutofit/>
              </a:bodyPr>
              <a:lstStyle/>
              <a:p>
                <a:pPr marL="0" lvl="0" indent="0">
                  <a:spcBef>
                    <a:spcPts val="0"/>
                  </a:spcBef>
                  <a:buNone/>
                </a:pPr>
                <a:endParaRPr/>
              </a:p>
            </p:txBody>
          </p:sp>
        </p:grpSp>
      </p:grpSp>
      <p:sp>
        <p:nvSpPr>
          <p:cNvPr id="125" name="Shape 125"/>
          <p:cNvSpPr txBox="1">
            <a:spLocks noGrp="1"/>
          </p:cNvSpPr>
          <p:nvPr>
            <p:ph type="title"/>
          </p:nvPr>
        </p:nvSpPr>
        <p:spPr>
          <a:xfrm>
            <a:off x="824000" y="763600"/>
            <a:ext cx="5857800" cy="3573300"/>
          </a:xfrm>
          <a:prstGeom prst="rect">
            <a:avLst/>
          </a:prstGeom>
        </p:spPr>
        <p:txBody>
          <a:bodyPr wrap="square" lIns="91425" tIns="91425" rIns="91425" bIns="91425" anchor="ctr" anchorCtr="0"/>
          <a:lstStyle>
            <a:lvl1pPr lvl="0">
              <a:spcBef>
                <a:spcPts val="0"/>
              </a:spcBef>
              <a:buClr>
                <a:schemeClr val="lt1"/>
              </a:buClr>
              <a:buSzPts val="3600"/>
              <a:buNone/>
              <a:defRPr sz="3600">
                <a:solidFill>
                  <a:schemeClr val="lt1"/>
                </a:solidFill>
              </a:defRPr>
            </a:lvl1pPr>
            <a:lvl2pPr lvl="1">
              <a:spcBef>
                <a:spcPts val="0"/>
              </a:spcBef>
              <a:buClr>
                <a:schemeClr val="lt1"/>
              </a:buClr>
              <a:buSzPts val="3600"/>
              <a:buNone/>
              <a:defRPr sz="3600">
                <a:solidFill>
                  <a:schemeClr val="lt1"/>
                </a:solidFill>
              </a:defRPr>
            </a:lvl2pPr>
            <a:lvl3pPr lvl="2">
              <a:spcBef>
                <a:spcPts val="0"/>
              </a:spcBef>
              <a:buClr>
                <a:schemeClr val="lt1"/>
              </a:buClr>
              <a:buSzPts val="3600"/>
              <a:buNone/>
              <a:defRPr sz="3600">
                <a:solidFill>
                  <a:schemeClr val="lt1"/>
                </a:solidFill>
              </a:defRPr>
            </a:lvl3pPr>
            <a:lvl4pPr lvl="3">
              <a:spcBef>
                <a:spcPts val="0"/>
              </a:spcBef>
              <a:buClr>
                <a:schemeClr val="lt1"/>
              </a:buClr>
              <a:buSzPts val="3600"/>
              <a:buNone/>
              <a:defRPr sz="3600">
                <a:solidFill>
                  <a:schemeClr val="lt1"/>
                </a:solidFill>
              </a:defRPr>
            </a:lvl4pPr>
            <a:lvl5pPr lvl="4">
              <a:spcBef>
                <a:spcPts val="0"/>
              </a:spcBef>
              <a:buClr>
                <a:schemeClr val="lt1"/>
              </a:buClr>
              <a:buSzPts val="3600"/>
              <a:buNone/>
              <a:defRPr sz="3600">
                <a:solidFill>
                  <a:schemeClr val="lt1"/>
                </a:solidFill>
              </a:defRPr>
            </a:lvl5pPr>
            <a:lvl6pPr lvl="5">
              <a:spcBef>
                <a:spcPts val="0"/>
              </a:spcBef>
              <a:buClr>
                <a:schemeClr val="lt1"/>
              </a:buClr>
              <a:buSzPts val="3600"/>
              <a:buNone/>
              <a:defRPr sz="3600">
                <a:solidFill>
                  <a:schemeClr val="lt1"/>
                </a:solidFill>
              </a:defRPr>
            </a:lvl6pPr>
            <a:lvl7pPr lvl="6">
              <a:spcBef>
                <a:spcPts val="0"/>
              </a:spcBef>
              <a:buClr>
                <a:schemeClr val="lt1"/>
              </a:buClr>
              <a:buSzPts val="3600"/>
              <a:buNone/>
              <a:defRPr sz="3600">
                <a:solidFill>
                  <a:schemeClr val="lt1"/>
                </a:solidFill>
              </a:defRPr>
            </a:lvl7pPr>
            <a:lvl8pPr lvl="7">
              <a:spcBef>
                <a:spcPts val="0"/>
              </a:spcBef>
              <a:buClr>
                <a:schemeClr val="lt1"/>
              </a:buClr>
              <a:buSzPts val="3600"/>
              <a:buNone/>
              <a:defRPr sz="3600">
                <a:solidFill>
                  <a:schemeClr val="lt1"/>
                </a:solidFill>
              </a:defRPr>
            </a:lvl8pPr>
            <a:lvl9pPr lvl="8">
              <a:spcBef>
                <a:spcPts val="0"/>
              </a:spcBef>
              <a:buClr>
                <a:schemeClr val="lt1"/>
              </a:buClr>
              <a:buSzPts val="3600"/>
              <a:buNone/>
              <a:defRPr sz="3600">
                <a:solidFill>
                  <a:schemeClr val="lt1"/>
                </a:solidFill>
              </a:defRPr>
            </a:lvl9pPr>
          </a:lstStyle>
          <a:p>
            <a:endParaRPr/>
          </a:p>
        </p:txBody>
      </p:sp>
      <p:sp>
        <p:nvSpPr>
          <p:cNvPr id="126" name="Shape 126"/>
          <p:cNvSpPr txBox="1">
            <a:spLocks noGrp="1"/>
          </p:cNvSpPr>
          <p:nvPr>
            <p:ph type="sldNum" idx="12"/>
          </p:nvPr>
        </p:nvSpPr>
        <p:spPr>
          <a:xfrm>
            <a:off x="8451046" y="4736976"/>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da">
                <a:solidFill>
                  <a:schemeClr val="lt1"/>
                </a:solidFill>
              </a:rPr>
              <a:t>‹nr.›</a:t>
            </a:fld>
            <a:endParaRPr lang="da">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27"/>
        <p:cNvGrpSpPr/>
        <p:nvPr/>
      </p:nvGrpSpPr>
      <p:grpSpPr>
        <a:xfrm>
          <a:off x="0" y="0"/>
          <a:ext cx="0" cy="0"/>
          <a:chOff x="0" y="0"/>
          <a:chExt cx="0" cy="0"/>
        </a:xfrm>
      </p:grpSpPr>
      <p:grpSp>
        <p:nvGrpSpPr>
          <p:cNvPr id="128" name="Shape 128"/>
          <p:cNvGrpSpPr/>
          <p:nvPr/>
        </p:nvGrpSpPr>
        <p:grpSpPr>
          <a:xfrm>
            <a:off x="625966" y="299376"/>
            <a:ext cx="999312" cy="999312"/>
            <a:chOff x="348199" y="179450"/>
            <a:chExt cx="1116300" cy="1116300"/>
          </a:xfrm>
        </p:grpSpPr>
        <p:sp>
          <p:nvSpPr>
            <p:cNvPr id="129" name="Shape 12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30" name="Shape 13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wrap="square" lIns="91425" tIns="91425" rIns="91425" bIns="91425" anchor="ctr" anchorCtr="0">
              <a:noAutofit/>
            </a:bodyPr>
            <a:lstStyle/>
            <a:p>
              <a:pPr marL="0" lvl="0" indent="0">
                <a:spcBef>
                  <a:spcPts val="0"/>
                </a:spcBef>
                <a:buNone/>
              </a:pPr>
              <a:endParaRPr/>
            </a:p>
          </p:txBody>
        </p:sp>
      </p:grpSp>
      <p:sp>
        <p:nvSpPr>
          <p:cNvPr id="131" name="Shape 131"/>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med" len="med"/>
            <a:tailEnd type="none" w="med" len="med"/>
          </a:ln>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132" name="Shape 132"/>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med" len="med"/>
            <a:tailEnd type="none" w="med" len="med"/>
          </a:ln>
        </p:spPr>
        <p:txBody>
          <a:bodyPr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33" name="Shape 133"/>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med" len="med"/>
            <a:tailEnd type="none" w="med" len="med"/>
          </a:ln>
        </p:spPr>
        <p:txBody>
          <a:bodyPr wrap="square" lIns="91425" tIns="91425" rIns="91425" bIns="91425" anchor="t" anchorCtr="0"/>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a:endParaRPr/>
          </a:p>
        </p:txBody>
      </p:sp>
      <p:sp>
        <p:nvSpPr>
          <p:cNvPr id="134" name="Shape 134"/>
          <p:cNvSpPr txBox="1">
            <a:spLocks noGrp="1"/>
          </p:cNvSpPr>
          <p:nvPr>
            <p:ph type="sldNum" idx="12"/>
          </p:nvPr>
        </p:nvSpPr>
        <p:spPr>
          <a:xfrm>
            <a:off x="8451046" y="4736976"/>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da"/>
              <a:t>‹nr.›</a:t>
            </a:fld>
            <a:endParaRPr lang="d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135"/>
        <p:cNvGrpSpPr/>
        <p:nvPr/>
      </p:nvGrpSpPr>
      <p:grpSpPr>
        <a:xfrm>
          <a:off x="0" y="0"/>
          <a:ext cx="0" cy="0"/>
          <a:chOff x="0" y="0"/>
          <a:chExt cx="0" cy="0"/>
        </a:xfrm>
      </p:grpSpPr>
      <p:grpSp>
        <p:nvGrpSpPr>
          <p:cNvPr id="136" name="Shape 136"/>
          <p:cNvGrpSpPr/>
          <p:nvPr/>
        </p:nvGrpSpPr>
        <p:grpSpPr>
          <a:xfrm>
            <a:off x="713373" y="3847119"/>
            <a:ext cx="825392" cy="825392"/>
            <a:chOff x="348199" y="179450"/>
            <a:chExt cx="1116300" cy="1116300"/>
          </a:xfrm>
        </p:grpSpPr>
        <p:sp>
          <p:nvSpPr>
            <p:cNvPr id="137" name="Shape 13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38" name="Shape 138"/>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wrap="square" lIns="91425" tIns="91425" rIns="91425" bIns="91425" anchor="ctr" anchorCtr="0">
              <a:noAutofit/>
            </a:bodyPr>
            <a:lstStyle/>
            <a:p>
              <a:pPr marL="0" lvl="0" indent="0">
                <a:spcBef>
                  <a:spcPts val="0"/>
                </a:spcBef>
                <a:buNone/>
              </a:pPr>
              <a:endParaRPr/>
            </a:p>
          </p:txBody>
        </p:sp>
      </p:grpSp>
      <p:sp>
        <p:nvSpPr>
          <p:cNvPr id="139" name="Shape 139"/>
          <p:cNvSpPr txBox="1">
            <a:spLocks noGrp="1"/>
          </p:cNvSpPr>
          <p:nvPr>
            <p:ph type="body" idx="1"/>
          </p:nvPr>
        </p:nvSpPr>
        <p:spPr>
          <a:xfrm>
            <a:off x="1303800" y="4138975"/>
            <a:ext cx="5843100" cy="534900"/>
          </a:xfrm>
          <a:prstGeom prst="rect">
            <a:avLst/>
          </a:prstGeom>
        </p:spPr>
        <p:txBody>
          <a:bodyPr wrap="square" lIns="91425" tIns="91425" rIns="91425" bIns="91425" anchor="t" anchorCtr="0"/>
          <a:lstStyle>
            <a:lvl1pPr lvl="0">
              <a:lnSpc>
                <a:spcPct val="100000"/>
              </a:lnSpc>
              <a:spcBef>
                <a:spcPts val="0"/>
              </a:spcBef>
              <a:spcAft>
                <a:spcPts val="0"/>
              </a:spcAft>
              <a:buSzPts val="1300"/>
              <a:buNone/>
              <a:defRPr/>
            </a:lvl1pPr>
          </a:lstStyle>
          <a:p>
            <a:endParaRPr/>
          </a:p>
        </p:txBody>
      </p:sp>
      <p:sp>
        <p:nvSpPr>
          <p:cNvPr id="140" name="Shape 140"/>
          <p:cNvSpPr txBox="1">
            <a:spLocks noGrp="1"/>
          </p:cNvSpPr>
          <p:nvPr>
            <p:ph type="sldNum" idx="12"/>
          </p:nvPr>
        </p:nvSpPr>
        <p:spPr>
          <a:xfrm>
            <a:off x="8451046" y="4736976"/>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da"/>
              <a:t>‹nr.›</a:t>
            </a:fld>
            <a:endParaRPr lang="d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ts val="1300"/>
              <a:buFont typeface="Nunito"/>
              <a:buChar char="●"/>
              <a:defRPr sz="1300">
                <a:solidFill>
                  <a:schemeClr val="dk2"/>
                </a:solidFill>
                <a:latin typeface="Nunito"/>
                <a:ea typeface="Nunito"/>
                <a:cs typeface="Nunito"/>
                <a:sym typeface="Nunito"/>
              </a:defRPr>
            </a:lvl1pPr>
            <a:lvl2pPr lvl="1">
              <a:lnSpc>
                <a:spcPct val="115000"/>
              </a:lnSpc>
              <a:spcBef>
                <a:spcPts val="0"/>
              </a:spcBef>
              <a:spcAft>
                <a:spcPts val="1600"/>
              </a:spcAft>
              <a:buClr>
                <a:schemeClr val="dk2"/>
              </a:buClr>
              <a:buSzPts val="1100"/>
              <a:buFont typeface="Nunito"/>
              <a:buChar char="○"/>
              <a:defRPr sz="1100">
                <a:solidFill>
                  <a:schemeClr val="dk2"/>
                </a:solidFill>
                <a:latin typeface="Nunito"/>
                <a:ea typeface="Nunito"/>
                <a:cs typeface="Nunito"/>
                <a:sym typeface="Nunito"/>
              </a:defRPr>
            </a:lvl2pPr>
            <a:lvl3pPr lvl="2">
              <a:lnSpc>
                <a:spcPct val="115000"/>
              </a:lnSpc>
              <a:spcBef>
                <a:spcPts val="0"/>
              </a:spcBef>
              <a:spcAft>
                <a:spcPts val="1600"/>
              </a:spcAft>
              <a:buClr>
                <a:schemeClr val="dk2"/>
              </a:buClr>
              <a:buSzPts val="1100"/>
              <a:buFont typeface="Nunito"/>
              <a:buChar char="■"/>
              <a:defRPr sz="1100">
                <a:solidFill>
                  <a:schemeClr val="dk2"/>
                </a:solidFill>
                <a:latin typeface="Nunito"/>
                <a:ea typeface="Nunito"/>
                <a:cs typeface="Nunito"/>
                <a:sym typeface="Nunito"/>
              </a:defRPr>
            </a:lvl3pPr>
            <a:lvl4pPr lvl="3">
              <a:lnSpc>
                <a:spcPct val="115000"/>
              </a:lnSpc>
              <a:spcBef>
                <a:spcPts val="0"/>
              </a:spcBef>
              <a:spcAft>
                <a:spcPts val="1600"/>
              </a:spcAft>
              <a:buClr>
                <a:schemeClr val="dk2"/>
              </a:buClr>
              <a:buSzPts val="1100"/>
              <a:buFont typeface="Nunito"/>
              <a:buChar char="●"/>
              <a:defRPr sz="1100">
                <a:solidFill>
                  <a:schemeClr val="dk2"/>
                </a:solidFill>
                <a:latin typeface="Nunito"/>
                <a:ea typeface="Nunito"/>
                <a:cs typeface="Nunito"/>
                <a:sym typeface="Nunito"/>
              </a:defRPr>
            </a:lvl4pPr>
            <a:lvl5pPr lvl="4">
              <a:lnSpc>
                <a:spcPct val="115000"/>
              </a:lnSpc>
              <a:spcBef>
                <a:spcPts val="0"/>
              </a:spcBef>
              <a:spcAft>
                <a:spcPts val="1600"/>
              </a:spcAft>
              <a:buClr>
                <a:schemeClr val="dk2"/>
              </a:buClr>
              <a:buSzPts val="1100"/>
              <a:buFont typeface="Nunito"/>
              <a:buChar char="○"/>
              <a:defRPr sz="1100">
                <a:solidFill>
                  <a:schemeClr val="dk2"/>
                </a:solidFill>
                <a:latin typeface="Nunito"/>
                <a:ea typeface="Nunito"/>
                <a:cs typeface="Nunito"/>
                <a:sym typeface="Nunito"/>
              </a:defRPr>
            </a:lvl5pPr>
            <a:lvl6pPr lvl="5">
              <a:lnSpc>
                <a:spcPct val="115000"/>
              </a:lnSpc>
              <a:spcBef>
                <a:spcPts val="0"/>
              </a:spcBef>
              <a:spcAft>
                <a:spcPts val="1600"/>
              </a:spcAft>
              <a:buClr>
                <a:schemeClr val="dk2"/>
              </a:buClr>
              <a:buSzPts val="1100"/>
              <a:buFont typeface="Nunito"/>
              <a:buChar char="■"/>
              <a:defRPr sz="1100">
                <a:solidFill>
                  <a:schemeClr val="dk2"/>
                </a:solidFill>
                <a:latin typeface="Nunito"/>
                <a:ea typeface="Nunito"/>
                <a:cs typeface="Nunito"/>
                <a:sym typeface="Nunito"/>
              </a:defRPr>
            </a:lvl6pPr>
            <a:lvl7pPr lvl="6">
              <a:lnSpc>
                <a:spcPct val="115000"/>
              </a:lnSpc>
              <a:spcBef>
                <a:spcPts val="0"/>
              </a:spcBef>
              <a:spcAft>
                <a:spcPts val="1600"/>
              </a:spcAft>
              <a:buClr>
                <a:schemeClr val="dk2"/>
              </a:buClr>
              <a:buSzPts val="1100"/>
              <a:buFont typeface="Nunito"/>
              <a:buChar char="●"/>
              <a:defRPr sz="1100">
                <a:solidFill>
                  <a:schemeClr val="dk2"/>
                </a:solidFill>
                <a:latin typeface="Nunito"/>
                <a:ea typeface="Nunito"/>
                <a:cs typeface="Nunito"/>
                <a:sym typeface="Nunito"/>
              </a:defRPr>
            </a:lvl7pPr>
            <a:lvl8pPr lvl="7">
              <a:lnSpc>
                <a:spcPct val="115000"/>
              </a:lnSpc>
              <a:spcBef>
                <a:spcPts val="0"/>
              </a:spcBef>
              <a:spcAft>
                <a:spcPts val="1600"/>
              </a:spcAft>
              <a:buClr>
                <a:schemeClr val="dk2"/>
              </a:buClr>
              <a:buSzPts val="1100"/>
              <a:buFont typeface="Nunito"/>
              <a:buChar char="○"/>
              <a:defRPr sz="1100">
                <a:solidFill>
                  <a:schemeClr val="dk2"/>
                </a:solidFill>
                <a:latin typeface="Nunito"/>
                <a:ea typeface="Nunito"/>
                <a:cs typeface="Nunito"/>
                <a:sym typeface="Nunito"/>
              </a:defRPr>
            </a:lvl8pPr>
            <a:lvl9pPr lvl="8">
              <a:lnSpc>
                <a:spcPct val="115000"/>
              </a:lnSpc>
              <a:spcBef>
                <a:spcPts val="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Shape 8"/>
          <p:cNvSpPr txBox="1">
            <a:spLocks noGrp="1"/>
          </p:cNvSpPr>
          <p:nvPr>
            <p:ph type="sldNum" idx="12"/>
          </p:nvPr>
        </p:nvSpPr>
        <p:spPr>
          <a:xfrm>
            <a:off x="8451046" y="4736976"/>
            <a:ext cx="548700" cy="393600"/>
          </a:xfrm>
          <a:prstGeom prst="rect">
            <a:avLst/>
          </a:prstGeom>
          <a:noFill/>
          <a:ln>
            <a:noFill/>
          </a:ln>
        </p:spPr>
        <p:txBody>
          <a:bodyPr wrap="square" lIns="91425" tIns="91425" rIns="91425" bIns="91425" anchor="ctr" anchorCtr="0">
            <a:noAutofit/>
          </a:bodyPr>
          <a:lstStyle/>
          <a:p>
            <a:pPr marL="0" lvl="0" indent="0" algn="r">
              <a:spcBef>
                <a:spcPts val="0"/>
              </a:spcBef>
              <a:buNone/>
            </a:pPr>
            <a:fld id="{00000000-1234-1234-1234-123412341234}" type="slidenum">
              <a:rPr lang="da" sz="900">
                <a:solidFill>
                  <a:schemeClr val="dk2"/>
                </a:solidFill>
                <a:latin typeface="Nunito"/>
                <a:ea typeface="Nunito"/>
                <a:cs typeface="Nunito"/>
                <a:sym typeface="Nunito"/>
              </a:rPr>
              <a:t>‹nr.›</a:t>
            </a:fld>
            <a:endParaRPr lang="da" sz="900">
              <a:solidFill>
                <a:schemeClr val="dk2"/>
              </a:solidFill>
              <a:latin typeface="Nunito"/>
              <a:ea typeface="Nunito"/>
              <a:cs typeface="Nunito"/>
              <a:sym typeface="Nuni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Shape 277"/>
          <p:cNvPicPr preferRelativeResize="0"/>
          <p:nvPr/>
        </p:nvPicPr>
        <p:blipFill>
          <a:blip r:embed="rId3">
            <a:alphaModFix/>
          </a:blip>
          <a:stretch>
            <a:fillRect/>
          </a:stretch>
        </p:blipFill>
        <p:spPr>
          <a:xfrm>
            <a:off x="-51475" y="-359850"/>
            <a:ext cx="9224600" cy="5960550"/>
          </a:xfrm>
          <a:prstGeom prst="rect">
            <a:avLst/>
          </a:prstGeom>
          <a:noFill/>
          <a:ln>
            <a:noFill/>
          </a:ln>
        </p:spPr>
      </p:pic>
      <p:sp>
        <p:nvSpPr>
          <p:cNvPr id="278" name="Shape 278"/>
          <p:cNvSpPr txBox="1">
            <a:spLocks noGrp="1"/>
          </p:cNvSpPr>
          <p:nvPr>
            <p:ph type="title"/>
          </p:nvPr>
        </p:nvSpPr>
        <p:spPr>
          <a:xfrm>
            <a:off x="475425" y="603125"/>
            <a:ext cx="6638400" cy="999300"/>
          </a:xfrm>
          <a:prstGeom prst="rect">
            <a:avLst/>
          </a:prstGeom>
        </p:spPr>
        <p:txBody>
          <a:bodyPr wrap="square" lIns="91425" tIns="91425" rIns="91425" bIns="91425" anchor="t" anchorCtr="0">
            <a:noAutofit/>
          </a:bodyPr>
          <a:lstStyle/>
          <a:p>
            <a:pPr marL="0" lvl="0" indent="0">
              <a:spcBef>
                <a:spcPts val="0"/>
              </a:spcBef>
              <a:buNone/>
            </a:pPr>
            <a:r>
              <a:rPr lang="da" sz="3600">
                <a:solidFill>
                  <a:srgbClr val="FFFFFF"/>
                </a:solidFill>
              </a:rPr>
              <a:t>Cyberkrig</a:t>
            </a:r>
          </a:p>
        </p:txBody>
      </p:sp>
      <p:sp>
        <p:nvSpPr>
          <p:cNvPr id="279" name="Shape 279"/>
          <p:cNvSpPr txBox="1">
            <a:spLocks noGrp="1"/>
          </p:cNvSpPr>
          <p:nvPr>
            <p:ph type="body" idx="1"/>
          </p:nvPr>
        </p:nvSpPr>
        <p:spPr>
          <a:xfrm>
            <a:off x="475425" y="1643125"/>
            <a:ext cx="3605700" cy="2143200"/>
          </a:xfrm>
          <a:prstGeom prst="rect">
            <a:avLst/>
          </a:prstGeom>
        </p:spPr>
        <p:txBody>
          <a:bodyPr wrap="square" lIns="91425" tIns="91425" rIns="91425" bIns="91425" anchor="t" anchorCtr="0">
            <a:noAutofit/>
          </a:bodyPr>
          <a:lstStyle/>
          <a:p>
            <a:pPr marL="0" lvl="0" indent="0">
              <a:spcBef>
                <a:spcPts val="0"/>
              </a:spcBef>
              <a:buNone/>
            </a:pPr>
            <a:r>
              <a:rPr lang="da" sz="1600" b="1">
                <a:solidFill>
                  <a:srgbClr val="FFFFFF"/>
                </a:solidFill>
              </a:rPr>
              <a:t>12/12/17</a:t>
            </a:r>
            <a:br>
              <a:rPr lang="da" sz="1600" b="1">
                <a:solidFill>
                  <a:srgbClr val="FFFFFF"/>
                </a:solidFill>
              </a:rPr>
            </a:br>
            <a:r>
              <a:rPr lang="da" sz="1600" b="1">
                <a:solidFill>
                  <a:srgbClr val="FFFFFF"/>
                </a:solidFill>
              </a:rPr>
              <a:t>ved Kasper Aagaard Pedersen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Eksempler på cyberangreb:</a:t>
            </a:r>
          </a:p>
          <a:p>
            <a:pPr marL="0" lvl="0" indent="0">
              <a:spcBef>
                <a:spcPts val="0"/>
              </a:spcBef>
              <a:buNone/>
            </a:pPr>
            <a:r>
              <a:rPr lang="da"/>
              <a:t>Agent.btz</a:t>
            </a:r>
          </a:p>
        </p:txBody>
      </p:sp>
      <p:sp>
        <p:nvSpPr>
          <p:cNvPr id="354" name="Shape 354"/>
          <p:cNvSpPr txBox="1">
            <a:spLocks noGrp="1"/>
          </p:cNvSpPr>
          <p:nvPr>
            <p:ph type="body" idx="1"/>
          </p:nvPr>
        </p:nvSpPr>
        <p:spPr>
          <a:xfrm>
            <a:off x="1303800" y="1990050"/>
            <a:ext cx="7030500" cy="2541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Confidentiality</a:t>
            </a:r>
          </a:p>
          <a:p>
            <a:pPr marL="457200" lvl="0" indent="-317500" rtl="0">
              <a:spcBef>
                <a:spcPts val="0"/>
              </a:spcBef>
              <a:spcAft>
                <a:spcPts val="0"/>
              </a:spcAft>
              <a:buSzPts val="1400"/>
              <a:buChar char="●"/>
            </a:pPr>
            <a:r>
              <a:rPr lang="da" sz="1400"/>
              <a:t>Et cyberangreb med et menneskeligt aspekt </a:t>
            </a:r>
            <a:br>
              <a:rPr lang="da" sz="1400"/>
            </a:br>
            <a:r>
              <a:rPr lang="da" sz="1400"/>
              <a:t>– nysgerrighed + USB</a:t>
            </a:r>
          </a:p>
          <a:p>
            <a:pPr marL="457200" lvl="0" indent="-317500" rtl="0">
              <a:spcBef>
                <a:spcPts val="0"/>
              </a:spcBef>
              <a:spcAft>
                <a:spcPts val="0"/>
              </a:spcAft>
              <a:buSzPts val="1400"/>
              <a:buChar char="●"/>
            </a:pPr>
            <a:r>
              <a:rPr lang="da" sz="1400"/>
              <a:t>2008: En orm fra mellemøsten til Pentagon</a:t>
            </a:r>
          </a:p>
          <a:p>
            <a:pPr marL="457200" lvl="0" indent="-317500" rtl="0">
              <a:spcBef>
                <a:spcPts val="0"/>
              </a:spcBef>
              <a:spcAft>
                <a:spcPts val="0"/>
              </a:spcAft>
              <a:buSzPts val="1400"/>
              <a:buChar char="●"/>
            </a:pPr>
            <a:r>
              <a:rPr lang="da" sz="1400"/>
              <a:t>14 måneder om at blive fjernet</a:t>
            </a:r>
          </a:p>
          <a:p>
            <a:pPr marL="457200" lvl="0" indent="-317500">
              <a:spcBef>
                <a:spcPts val="0"/>
              </a:spcBef>
              <a:buSzPts val="1400"/>
              <a:buChar char="●"/>
            </a:pPr>
            <a:r>
              <a:rPr lang="da" sz="1400"/>
              <a:t>Cyber Command</a:t>
            </a:r>
          </a:p>
        </p:txBody>
      </p:sp>
      <p:pic>
        <p:nvPicPr>
          <p:cNvPr id="355" name="Shape 355"/>
          <p:cNvPicPr preferRelativeResize="0"/>
          <p:nvPr/>
        </p:nvPicPr>
        <p:blipFill rotWithShape="1">
          <a:blip r:embed="rId3">
            <a:alphaModFix/>
          </a:blip>
          <a:srcRect l="20377" r="4676"/>
          <a:stretch/>
        </p:blipFill>
        <p:spPr>
          <a:xfrm>
            <a:off x="5784350" y="1845600"/>
            <a:ext cx="3041150" cy="2686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Eksempler på cyberangreb:</a:t>
            </a:r>
          </a:p>
          <a:p>
            <a:pPr marL="0" lvl="0" indent="0">
              <a:spcBef>
                <a:spcPts val="0"/>
              </a:spcBef>
              <a:buNone/>
            </a:pPr>
            <a:r>
              <a:rPr lang="da"/>
              <a:t>Hybridkrigens cyberdimension</a:t>
            </a:r>
          </a:p>
        </p:txBody>
      </p:sp>
      <p:sp>
        <p:nvSpPr>
          <p:cNvPr id="361" name="Shape 361"/>
          <p:cNvSpPr txBox="1">
            <a:spLocks noGrp="1"/>
          </p:cNvSpPr>
          <p:nvPr>
            <p:ph type="body" idx="1"/>
          </p:nvPr>
        </p:nvSpPr>
        <p:spPr>
          <a:xfrm>
            <a:off x="1303800" y="1990050"/>
            <a:ext cx="7030500" cy="2541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Integrity</a:t>
            </a:r>
          </a:p>
          <a:p>
            <a:pPr marL="457200" lvl="0" indent="-317500" rtl="0">
              <a:spcBef>
                <a:spcPts val="0"/>
              </a:spcBef>
              <a:spcAft>
                <a:spcPts val="0"/>
              </a:spcAft>
              <a:buSzPts val="1400"/>
              <a:buChar char="●"/>
            </a:pPr>
            <a:r>
              <a:rPr lang="da" sz="1400"/>
              <a:t>Hybridkrig har mange aspekter – cyber er én</a:t>
            </a:r>
          </a:p>
          <a:p>
            <a:pPr marL="457200" lvl="0" indent="-317500" rtl="0">
              <a:spcBef>
                <a:spcPts val="0"/>
              </a:spcBef>
              <a:spcAft>
                <a:spcPts val="0"/>
              </a:spcAft>
              <a:buSzPts val="1400"/>
              <a:buChar char="●"/>
            </a:pPr>
            <a:r>
              <a:rPr lang="da" sz="1400"/>
              <a:t>Sprede misinformation </a:t>
            </a:r>
          </a:p>
          <a:p>
            <a:pPr marL="457200" lvl="0" indent="-317500" rtl="0">
              <a:spcBef>
                <a:spcPts val="0"/>
              </a:spcBef>
              <a:spcAft>
                <a:spcPts val="0"/>
              </a:spcAft>
              <a:buSzPts val="1400"/>
              <a:buChar char="●"/>
            </a:pPr>
            <a:r>
              <a:rPr lang="da" sz="1400"/>
              <a:t>“Spille” på nationalistiske tendenser</a:t>
            </a:r>
          </a:p>
          <a:p>
            <a:pPr marL="457200" lvl="0" indent="-317500" rtl="0">
              <a:spcBef>
                <a:spcPts val="0"/>
              </a:spcBef>
              <a:spcAft>
                <a:spcPts val="0"/>
              </a:spcAft>
              <a:buSzPts val="1400"/>
              <a:buChar char="●"/>
            </a:pPr>
            <a:r>
              <a:rPr lang="da" sz="1400"/>
              <a:t>Så tvivl om, hvem man egentlig kan stole på</a:t>
            </a:r>
          </a:p>
          <a:p>
            <a:pPr marL="457200" lvl="0" indent="-317500" rtl="0">
              <a:spcBef>
                <a:spcPts val="0"/>
              </a:spcBef>
              <a:spcAft>
                <a:spcPts val="0"/>
              </a:spcAft>
              <a:buSzPts val="1400"/>
              <a:buChar char="●"/>
            </a:pPr>
            <a:r>
              <a:rPr lang="da" sz="1400"/>
              <a:t>Den største cybertrussel mod demokratiet (?)</a:t>
            </a:r>
            <a:br>
              <a:rPr lang="da" sz="1400"/>
            </a:br>
            <a:endParaRPr lang="da" sz="1400"/>
          </a:p>
          <a:p>
            <a:pPr marL="457200" lvl="0" indent="-317500">
              <a:spcBef>
                <a:spcPts val="0"/>
              </a:spcBef>
              <a:buSzPts val="1400"/>
              <a:buChar char="●"/>
            </a:pPr>
            <a:r>
              <a:rPr lang="da" sz="1400"/>
              <a:t>Case: 600 Twitter-konti med russiske forbindelser</a:t>
            </a:r>
            <a:br>
              <a:rPr lang="da" sz="1400"/>
            </a:br>
            <a:r>
              <a:rPr lang="da" sz="1400"/>
              <a:t>GMF – www.dashboard.securingdemocracy.org</a:t>
            </a:r>
          </a:p>
        </p:txBody>
      </p:sp>
      <p:pic>
        <p:nvPicPr>
          <p:cNvPr id="362" name="Shape 362"/>
          <p:cNvPicPr preferRelativeResize="0"/>
          <p:nvPr/>
        </p:nvPicPr>
        <p:blipFill>
          <a:blip r:embed="rId3">
            <a:alphaModFix/>
          </a:blip>
          <a:stretch>
            <a:fillRect/>
          </a:stretch>
        </p:blipFill>
        <p:spPr>
          <a:xfrm>
            <a:off x="6033325" y="2142450"/>
            <a:ext cx="2887774" cy="2066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Eksempler på cyberangreb:</a:t>
            </a:r>
          </a:p>
          <a:p>
            <a:pPr marL="0" lvl="0" indent="0">
              <a:spcBef>
                <a:spcPts val="0"/>
              </a:spcBef>
              <a:buNone/>
            </a:pPr>
            <a:r>
              <a:rPr lang="da"/>
              <a:t>Hybridkrigens cyberdimension</a:t>
            </a:r>
          </a:p>
        </p:txBody>
      </p:sp>
      <p:sp>
        <p:nvSpPr>
          <p:cNvPr id="368" name="Shape 368"/>
          <p:cNvSpPr txBox="1">
            <a:spLocks noGrp="1"/>
          </p:cNvSpPr>
          <p:nvPr>
            <p:ph type="body" idx="1"/>
          </p:nvPr>
        </p:nvSpPr>
        <p:spPr>
          <a:xfrm>
            <a:off x="1303800" y="1990050"/>
            <a:ext cx="4182600" cy="1626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Twitter-konti med russiske forbindelser</a:t>
            </a:r>
          </a:p>
          <a:p>
            <a:pPr marL="457200" lvl="0" indent="-317500" rtl="0">
              <a:spcBef>
                <a:spcPts val="0"/>
              </a:spcBef>
              <a:spcAft>
                <a:spcPts val="0"/>
              </a:spcAft>
              <a:buSzPts val="1400"/>
              <a:buChar char="●"/>
            </a:pPr>
            <a:r>
              <a:rPr lang="da" sz="1400"/>
              <a:t>++100.000 følgere</a:t>
            </a:r>
          </a:p>
          <a:p>
            <a:pPr marL="457200" lvl="0" indent="-317500" rtl="0">
              <a:spcBef>
                <a:spcPts val="0"/>
              </a:spcBef>
              <a:spcAft>
                <a:spcPts val="0"/>
              </a:spcAft>
              <a:buSzPts val="1400"/>
              <a:buChar char="●"/>
            </a:pPr>
            <a:r>
              <a:rPr lang="da" sz="1400"/>
              <a:t>Koordineret, 50/50</a:t>
            </a:r>
          </a:p>
          <a:p>
            <a:pPr marL="457200" lvl="0" indent="-317500" rtl="0">
              <a:spcBef>
                <a:spcPts val="0"/>
              </a:spcBef>
              <a:spcAft>
                <a:spcPts val="0"/>
              </a:spcAft>
              <a:buSzPts val="1400"/>
              <a:buChar char="●"/>
            </a:pPr>
            <a:r>
              <a:rPr lang="da" sz="1400"/>
              <a:t>30.000 tweets i døgnet</a:t>
            </a:r>
          </a:p>
          <a:p>
            <a:pPr marL="457200" lvl="0" indent="-317500" rtl="0">
              <a:spcBef>
                <a:spcPts val="0"/>
              </a:spcBef>
              <a:spcAft>
                <a:spcPts val="0"/>
              </a:spcAft>
              <a:buSzPts val="1400"/>
              <a:buChar char="●"/>
            </a:pPr>
            <a:r>
              <a:rPr lang="da" sz="1400"/>
              <a:t>#TakeaKnee</a:t>
            </a:r>
          </a:p>
          <a:p>
            <a:pPr marL="457200" lvl="0" indent="-317500" rtl="0">
              <a:spcBef>
                <a:spcPts val="0"/>
              </a:spcBef>
              <a:buSzPts val="1400"/>
              <a:buChar char="●"/>
            </a:pPr>
            <a:r>
              <a:rPr lang="da" sz="1400"/>
              <a:t>#MeToo</a:t>
            </a:r>
          </a:p>
        </p:txBody>
      </p:sp>
      <p:pic>
        <p:nvPicPr>
          <p:cNvPr id="369" name="Shape 369"/>
          <p:cNvPicPr preferRelativeResize="0"/>
          <p:nvPr/>
        </p:nvPicPr>
        <p:blipFill>
          <a:blip r:embed="rId3">
            <a:alphaModFix/>
          </a:blip>
          <a:stretch>
            <a:fillRect/>
          </a:stretch>
        </p:blipFill>
        <p:spPr>
          <a:xfrm>
            <a:off x="0" y="3760146"/>
            <a:ext cx="9144000" cy="138335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body" idx="1"/>
          </p:nvPr>
        </p:nvSpPr>
        <p:spPr>
          <a:xfrm>
            <a:off x="502425" y="1979775"/>
            <a:ext cx="7030500" cy="2541600"/>
          </a:xfrm>
          <a:prstGeom prst="rect">
            <a:avLst/>
          </a:prstGeom>
        </p:spPr>
        <p:txBody>
          <a:bodyPr wrap="square" lIns="91425" tIns="91425" rIns="91425" bIns="91425" anchor="t" anchorCtr="0">
            <a:noAutofit/>
          </a:bodyPr>
          <a:lstStyle/>
          <a:p>
            <a:pPr marL="457200" lvl="0" indent="-317500" rtl="0">
              <a:spcBef>
                <a:spcPts val="0"/>
              </a:spcBef>
              <a:buSzPts val="1400"/>
              <a:buChar char="●"/>
            </a:pPr>
            <a:r>
              <a:rPr lang="da" sz="1400"/>
              <a:t>28. november 2017: </a:t>
            </a:r>
            <a:br>
              <a:rPr lang="da" sz="1400"/>
            </a:br>
            <a:r>
              <a:rPr lang="da" sz="1400"/>
              <a:t>#Pochahontas </a:t>
            </a:r>
            <a:br>
              <a:rPr lang="da" sz="1400"/>
            </a:br>
            <a:r>
              <a:rPr lang="da" sz="1400"/>
              <a:t>– 16.000 %</a:t>
            </a:r>
          </a:p>
        </p:txBody>
      </p:sp>
      <p:pic>
        <p:nvPicPr>
          <p:cNvPr id="375" name="Shape 375"/>
          <p:cNvPicPr preferRelativeResize="0"/>
          <p:nvPr/>
        </p:nvPicPr>
        <p:blipFill>
          <a:blip r:embed="rId3">
            <a:alphaModFix/>
          </a:blip>
          <a:stretch>
            <a:fillRect/>
          </a:stretch>
        </p:blipFill>
        <p:spPr>
          <a:xfrm>
            <a:off x="2913840" y="0"/>
            <a:ext cx="623016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Eksempler på cyberangreb:</a:t>
            </a:r>
          </a:p>
          <a:p>
            <a:pPr marL="0" lvl="0" indent="0">
              <a:spcBef>
                <a:spcPts val="0"/>
              </a:spcBef>
              <a:buNone/>
            </a:pPr>
            <a:r>
              <a:rPr lang="da"/>
              <a:t>Hybridkrigens cyberdimension</a:t>
            </a:r>
          </a:p>
        </p:txBody>
      </p:sp>
      <p:sp>
        <p:nvSpPr>
          <p:cNvPr id="381" name="Shape 381"/>
          <p:cNvSpPr txBox="1">
            <a:spLocks noGrp="1"/>
          </p:cNvSpPr>
          <p:nvPr>
            <p:ph type="body" idx="1"/>
          </p:nvPr>
        </p:nvSpPr>
        <p:spPr>
          <a:xfrm>
            <a:off x="1303800" y="1990050"/>
            <a:ext cx="4973700" cy="11127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30. november – 1. december</a:t>
            </a:r>
          </a:p>
          <a:p>
            <a:pPr marL="457200" lvl="0" indent="-317500">
              <a:spcBef>
                <a:spcPts val="0"/>
              </a:spcBef>
              <a:buSzPts val="1400"/>
              <a:buChar char="●"/>
            </a:pPr>
            <a:r>
              <a:rPr lang="da" sz="1400"/>
              <a:t>#Steinle</a:t>
            </a:r>
          </a:p>
        </p:txBody>
      </p:sp>
      <p:pic>
        <p:nvPicPr>
          <p:cNvPr id="382" name="Shape 382"/>
          <p:cNvPicPr preferRelativeResize="0"/>
          <p:nvPr/>
        </p:nvPicPr>
        <p:blipFill>
          <a:blip r:embed="rId3">
            <a:alphaModFix/>
          </a:blip>
          <a:stretch>
            <a:fillRect/>
          </a:stretch>
        </p:blipFill>
        <p:spPr>
          <a:xfrm>
            <a:off x="1375725" y="2667000"/>
            <a:ext cx="5734050" cy="2143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body" idx="1"/>
          </p:nvPr>
        </p:nvSpPr>
        <p:spPr>
          <a:xfrm>
            <a:off x="442475" y="2000325"/>
            <a:ext cx="3288600" cy="2541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30. november </a:t>
            </a:r>
            <a:br>
              <a:rPr lang="da" sz="1400"/>
            </a:br>
            <a:r>
              <a:rPr lang="da" sz="1400"/>
              <a:t>– 1. december</a:t>
            </a:r>
          </a:p>
          <a:p>
            <a:pPr marL="457200" lvl="0" indent="-317500">
              <a:spcBef>
                <a:spcPts val="0"/>
              </a:spcBef>
              <a:buSzPts val="1400"/>
              <a:buChar char="●"/>
            </a:pPr>
            <a:r>
              <a:rPr lang="da" sz="1400"/>
              <a:t>#Steinle – 65.000 %</a:t>
            </a:r>
          </a:p>
        </p:txBody>
      </p:sp>
      <p:pic>
        <p:nvPicPr>
          <p:cNvPr id="388" name="Shape 388"/>
          <p:cNvPicPr preferRelativeResize="0"/>
          <p:nvPr/>
        </p:nvPicPr>
        <p:blipFill>
          <a:blip r:embed="rId3">
            <a:alphaModFix/>
          </a:blip>
          <a:stretch>
            <a:fillRect/>
          </a:stretch>
        </p:blipFill>
        <p:spPr>
          <a:xfrm>
            <a:off x="3305975" y="431512"/>
            <a:ext cx="5663375" cy="4280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Eksempler på cyberangreb:</a:t>
            </a:r>
          </a:p>
          <a:p>
            <a:pPr marL="0" lvl="0" indent="0">
              <a:spcBef>
                <a:spcPts val="0"/>
              </a:spcBef>
              <a:buNone/>
            </a:pPr>
            <a:r>
              <a:rPr lang="da"/>
              <a:t>Hybridkrigens cyberdimension</a:t>
            </a:r>
          </a:p>
        </p:txBody>
      </p:sp>
      <p:sp>
        <p:nvSpPr>
          <p:cNvPr id="394" name="Shape 394"/>
          <p:cNvSpPr txBox="1">
            <a:spLocks noGrp="1"/>
          </p:cNvSpPr>
          <p:nvPr>
            <p:ph type="body" idx="1"/>
          </p:nvPr>
        </p:nvSpPr>
        <p:spPr>
          <a:xfrm>
            <a:off x="1303800" y="1990050"/>
            <a:ext cx="7030500" cy="16059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Kan vi ikke bare være ligeglade og ignorere det?</a:t>
            </a:r>
          </a:p>
          <a:p>
            <a:pPr marL="457200" lvl="0" indent="-317500" rtl="0">
              <a:spcBef>
                <a:spcPts val="0"/>
              </a:spcBef>
              <a:spcAft>
                <a:spcPts val="0"/>
              </a:spcAft>
              <a:buSzPts val="1400"/>
              <a:buChar char="●"/>
            </a:pPr>
            <a:r>
              <a:rPr lang="da" sz="1400"/>
              <a:t>Nej: Det er fake news og propaganda – fakta fordrejes og konstruktioner skabes</a:t>
            </a:r>
          </a:p>
          <a:p>
            <a:pPr marL="457200" lvl="0" indent="-317500">
              <a:spcBef>
                <a:spcPts val="0"/>
              </a:spcBef>
              <a:buSzPts val="1400"/>
              <a:buChar char="●"/>
            </a:pPr>
            <a:r>
              <a:rPr lang="da" sz="1400"/>
              <a:t>Kildekritik</a:t>
            </a:r>
          </a:p>
        </p:txBody>
      </p:sp>
      <p:pic>
        <p:nvPicPr>
          <p:cNvPr id="395" name="Shape 395"/>
          <p:cNvPicPr preferRelativeResize="0"/>
          <p:nvPr/>
        </p:nvPicPr>
        <p:blipFill>
          <a:blip r:embed="rId3">
            <a:alphaModFix/>
          </a:blip>
          <a:stretch>
            <a:fillRect/>
          </a:stretch>
        </p:blipFill>
        <p:spPr>
          <a:xfrm>
            <a:off x="0" y="3760146"/>
            <a:ext cx="9144000" cy="138335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1303800" y="598575"/>
            <a:ext cx="4902000" cy="999300"/>
          </a:xfrm>
          <a:prstGeom prst="rect">
            <a:avLst/>
          </a:prstGeom>
        </p:spPr>
        <p:txBody>
          <a:bodyPr wrap="square" lIns="91425" tIns="91425" rIns="91425" bIns="91425" anchor="t" anchorCtr="0">
            <a:noAutofit/>
          </a:bodyPr>
          <a:lstStyle/>
          <a:p>
            <a:pPr marL="0" lvl="0" indent="0">
              <a:spcBef>
                <a:spcPts val="0"/>
              </a:spcBef>
              <a:buNone/>
            </a:pPr>
            <a:r>
              <a:rPr lang="da"/>
              <a:t>Eksempler på cyberangreb</a:t>
            </a:r>
          </a:p>
          <a:p>
            <a:pPr marL="0" lvl="0" indent="0">
              <a:spcBef>
                <a:spcPts val="0"/>
              </a:spcBef>
              <a:buNone/>
            </a:pPr>
            <a:r>
              <a:rPr lang="da"/>
              <a:t>Fancy Bear i Donbass</a:t>
            </a:r>
          </a:p>
        </p:txBody>
      </p:sp>
      <p:sp>
        <p:nvSpPr>
          <p:cNvPr id="401" name="Shape 401"/>
          <p:cNvSpPr txBox="1">
            <a:spLocks noGrp="1"/>
          </p:cNvSpPr>
          <p:nvPr>
            <p:ph type="body" idx="1"/>
          </p:nvPr>
        </p:nvSpPr>
        <p:spPr>
          <a:xfrm>
            <a:off x="1303800" y="1990050"/>
            <a:ext cx="4733700" cy="2541600"/>
          </a:xfrm>
          <a:prstGeom prst="rect">
            <a:avLst/>
          </a:prstGeom>
        </p:spPr>
        <p:txBody>
          <a:bodyPr wrap="square" lIns="91425" tIns="91425" rIns="91425" bIns="91425" anchor="t" anchorCtr="0">
            <a:noAutofit/>
          </a:bodyPr>
          <a:lstStyle/>
          <a:p>
            <a:pPr marL="457200" marR="0" lvl="0" indent="-317500" algn="l" rtl="0">
              <a:lnSpc>
                <a:spcPct val="115000"/>
              </a:lnSpc>
              <a:spcBef>
                <a:spcPts val="0"/>
              </a:spcBef>
              <a:spcAft>
                <a:spcPts val="0"/>
              </a:spcAft>
              <a:buClr>
                <a:schemeClr val="dk2"/>
              </a:buClr>
              <a:buSzPts val="1400"/>
              <a:buFont typeface="Nunito"/>
              <a:buChar char="●"/>
            </a:pPr>
            <a:r>
              <a:rPr lang="da" sz="1400"/>
              <a:t>2014-2016</a:t>
            </a:r>
          </a:p>
          <a:p>
            <a:pPr marL="457200" marR="0" lvl="0" indent="-317500" algn="l" rtl="0">
              <a:lnSpc>
                <a:spcPct val="115000"/>
              </a:lnSpc>
              <a:spcBef>
                <a:spcPts val="0"/>
              </a:spcBef>
              <a:spcAft>
                <a:spcPts val="0"/>
              </a:spcAft>
              <a:buClr>
                <a:schemeClr val="dk2"/>
              </a:buClr>
              <a:buSzPts val="1400"/>
              <a:buFont typeface="Nunito"/>
              <a:buChar char="●"/>
            </a:pPr>
            <a:r>
              <a:rPr lang="da" sz="1400"/>
              <a:t>GRU: Den russiske militære efterretningstjeneste</a:t>
            </a:r>
          </a:p>
          <a:p>
            <a:pPr marL="457200" marR="0" lvl="0" indent="-317500" algn="l" rtl="0">
              <a:lnSpc>
                <a:spcPct val="115000"/>
              </a:lnSpc>
              <a:spcBef>
                <a:spcPts val="0"/>
              </a:spcBef>
              <a:spcAft>
                <a:spcPts val="0"/>
              </a:spcAft>
              <a:buSzPts val="1400"/>
              <a:buChar char="●"/>
            </a:pPr>
            <a:r>
              <a:rPr lang="da" sz="1400"/>
              <a:t>Artilleri-officeren og de ukrainske fora</a:t>
            </a:r>
          </a:p>
          <a:p>
            <a:pPr marL="457200" marR="0" lvl="0" indent="-317500" algn="l" rtl="0">
              <a:lnSpc>
                <a:spcPct val="115000"/>
              </a:lnSpc>
              <a:spcBef>
                <a:spcPts val="0"/>
              </a:spcBef>
              <a:spcAft>
                <a:spcPts val="0"/>
              </a:spcAft>
              <a:buSzPts val="1400"/>
              <a:buChar char="●"/>
            </a:pPr>
            <a:r>
              <a:rPr lang="da" sz="1400"/>
              <a:t>Fra minutter til sekunder</a:t>
            </a:r>
          </a:p>
          <a:p>
            <a:pPr marL="457200" marR="0" lvl="0" indent="-317500" algn="l" rtl="0">
              <a:lnSpc>
                <a:spcPct val="115000"/>
              </a:lnSpc>
              <a:spcBef>
                <a:spcPts val="0"/>
              </a:spcBef>
              <a:spcAft>
                <a:spcPts val="1600"/>
              </a:spcAft>
              <a:buSzPts val="1400"/>
              <a:buChar char="●"/>
            </a:pPr>
            <a:r>
              <a:rPr lang="da" sz="1400"/>
              <a:t>15%-20% af artilleriet tabt</a:t>
            </a:r>
          </a:p>
        </p:txBody>
      </p:sp>
      <p:pic>
        <p:nvPicPr>
          <p:cNvPr id="402" name="Shape 402" descr="FancyBearBlog.jpg"/>
          <p:cNvPicPr preferRelativeResize="0"/>
          <p:nvPr/>
        </p:nvPicPr>
        <p:blipFill>
          <a:blip r:embed="rId3">
            <a:alphaModFix/>
          </a:blip>
          <a:stretch>
            <a:fillRect/>
          </a:stretch>
        </p:blipFill>
        <p:spPr>
          <a:xfrm>
            <a:off x="5903700" y="1990051"/>
            <a:ext cx="3102325" cy="2042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Eksempler på cyberangreb:</a:t>
            </a:r>
          </a:p>
          <a:p>
            <a:pPr marL="0" lvl="0" indent="0">
              <a:spcBef>
                <a:spcPts val="0"/>
              </a:spcBef>
              <a:buNone/>
            </a:pPr>
            <a:r>
              <a:rPr lang="da"/>
              <a:t>Operation Olympic Games – Stuxnet</a:t>
            </a:r>
          </a:p>
        </p:txBody>
      </p:sp>
      <p:sp>
        <p:nvSpPr>
          <p:cNvPr id="408" name="Shape 408"/>
          <p:cNvSpPr txBox="1">
            <a:spLocks noGrp="1"/>
          </p:cNvSpPr>
          <p:nvPr>
            <p:ph type="body" idx="1"/>
          </p:nvPr>
        </p:nvSpPr>
        <p:spPr>
          <a:xfrm>
            <a:off x="465600" y="1990050"/>
            <a:ext cx="7030500" cy="2541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Integrity</a:t>
            </a:r>
          </a:p>
          <a:p>
            <a:pPr marL="457200" lvl="0" indent="-317500" rtl="0">
              <a:spcBef>
                <a:spcPts val="0"/>
              </a:spcBef>
              <a:spcAft>
                <a:spcPts val="0"/>
              </a:spcAft>
              <a:buSzPts val="1400"/>
              <a:buChar char="●"/>
            </a:pPr>
            <a:r>
              <a:rPr lang="da" sz="1400"/>
              <a:t>USA og Israel (?) – 2007</a:t>
            </a:r>
          </a:p>
          <a:p>
            <a:pPr marL="457200" lvl="0" indent="-317500" rtl="0">
              <a:spcBef>
                <a:spcPts val="0"/>
              </a:spcBef>
              <a:spcAft>
                <a:spcPts val="0"/>
              </a:spcAft>
              <a:buSzPts val="1400"/>
              <a:buChar char="●"/>
            </a:pPr>
            <a:r>
              <a:rPr lang="da" sz="1400"/>
              <a:t>Natanz</a:t>
            </a:r>
          </a:p>
          <a:p>
            <a:pPr marL="457200" lvl="0" indent="-317500" rtl="0">
              <a:spcBef>
                <a:spcPts val="0"/>
              </a:spcBef>
              <a:buSzPts val="1400"/>
              <a:buChar char="●"/>
            </a:pPr>
            <a:r>
              <a:rPr lang="da" sz="1400"/>
              <a:t>Mål: At skade/ødelægge</a:t>
            </a:r>
          </a:p>
        </p:txBody>
      </p:sp>
      <p:pic>
        <p:nvPicPr>
          <p:cNvPr id="409" name="Shape 409"/>
          <p:cNvPicPr preferRelativeResize="0"/>
          <p:nvPr/>
        </p:nvPicPr>
        <p:blipFill>
          <a:blip r:embed="rId3">
            <a:alphaModFix/>
          </a:blip>
          <a:stretch>
            <a:fillRect/>
          </a:stretch>
        </p:blipFill>
        <p:spPr>
          <a:xfrm>
            <a:off x="4123250" y="1787700"/>
            <a:ext cx="5020750" cy="3355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Eksempler på cyberangreb:</a:t>
            </a:r>
          </a:p>
          <a:p>
            <a:pPr marL="0" lvl="0" indent="0">
              <a:spcBef>
                <a:spcPts val="0"/>
              </a:spcBef>
              <a:buNone/>
            </a:pPr>
            <a:r>
              <a:rPr lang="da"/>
              <a:t>Operation Olympic Games – Stuxnet</a:t>
            </a:r>
          </a:p>
        </p:txBody>
      </p:sp>
      <p:sp>
        <p:nvSpPr>
          <p:cNvPr id="415" name="Shape 415"/>
          <p:cNvSpPr txBox="1">
            <a:spLocks noGrp="1"/>
          </p:cNvSpPr>
          <p:nvPr>
            <p:ph type="body" idx="1"/>
          </p:nvPr>
        </p:nvSpPr>
        <p:spPr>
          <a:xfrm>
            <a:off x="465600" y="1990050"/>
            <a:ext cx="7030500" cy="2541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4-5 “Zero Days”</a:t>
            </a:r>
          </a:p>
          <a:p>
            <a:pPr marL="457200" lvl="0" indent="-317500" rtl="0">
              <a:spcBef>
                <a:spcPts val="0"/>
              </a:spcBef>
              <a:spcAft>
                <a:spcPts val="0"/>
              </a:spcAft>
              <a:buSzPts val="1400"/>
              <a:buChar char="●"/>
            </a:pPr>
            <a:r>
              <a:rPr lang="da" sz="1400"/>
              <a:t>Irans atomprogram sat 1,5-2 år tilbage</a:t>
            </a:r>
          </a:p>
          <a:p>
            <a:pPr marL="457200" lvl="0" indent="-317500" rtl="0">
              <a:spcBef>
                <a:spcPts val="0"/>
              </a:spcBef>
              <a:spcAft>
                <a:spcPts val="0"/>
              </a:spcAft>
              <a:buSzPts val="1400"/>
              <a:buChar char="●"/>
            </a:pPr>
            <a:r>
              <a:rPr lang="da" sz="1400"/>
              <a:t>2010: Stuxnet “slipper ud”</a:t>
            </a:r>
          </a:p>
          <a:p>
            <a:pPr marL="457200" lvl="0" indent="-317500" rtl="0">
              <a:spcBef>
                <a:spcPts val="0"/>
              </a:spcBef>
              <a:spcAft>
                <a:spcPts val="0"/>
              </a:spcAft>
              <a:buSzPts val="1400"/>
              <a:buChar char="●"/>
            </a:pPr>
            <a:r>
              <a:rPr lang="da" sz="1400"/>
              <a:t>McAfee</a:t>
            </a:r>
          </a:p>
          <a:p>
            <a:pPr marL="457200" lvl="0" indent="-317500" rtl="0">
              <a:spcBef>
                <a:spcPts val="0"/>
              </a:spcBef>
              <a:spcAft>
                <a:spcPts val="0"/>
              </a:spcAft>
              <a:buSzPts val="1400"/>
              <a:buChar char="●"/>
            </a:pPr>
            <a:r>
              <a:rPr lang="da" sz="1400"/>
              <a:t>Første cyberangreb, der kunne sammenlignes </a:t>
            </a:r>
            <a:br>
              <a:rPr lang="da" sz="1400"/>
            </a:br>
            <a:r>
              <a:rPr lang="da" sz="1400"/>
              <a:t>med et fysisk angreb</a:t>
            </a:r>
          </a:p>
          <a:p>
            <a:pPr marL="914400" lvl="1" indent="-317500" rtl="0">
              <a:spcBef>
                <a:spcPts val="0"/>
              </a:spcBef>
              <a:spcAft>
                <a:spcPts val="0"/>
              </a:spcAft>
              <a:buSzPts val="1400"/>
              <a:buChar char="○"/>
            </a:pPr>
            <a:r>
              <a:rPr lang="da" sz="1400"/>
              <a:t>Hayden: Rubicon er krydset</a:t>
            </a:r>
          </a:p>
          <a:p>
            <a:pPr marL="914400" lvl="1" indent="-317500" rtl="0">
              <a:spcBef>
                <a:spcPts val="0"/>
              </a:spcBef>
              <a:buSzPts val="1400"/>
              <a:buChar char="○"/>
            </a:pPr>
            <a:r>
              <a:rPr lang="da" sz="1400"/>
              <a:t>Transformation: A-bombe-</a:t>
            </a:r>
            <a:br>
              <a:rPr lang="da" sz="1400"/>
            </a:br>
            <a:r>
              <a:rPr lang="da" sz="1400"/>
              <a:t>sammenligningen</a:t>
            </a:r>
          </a:p>
        </p:txBody>
      </p:sp>
      <p:pic>
        <p:nvPicPr>
          <p:cNvPr id="416" name="Shape 416"/>
          <p:cNvPicPr preferRelativeResize="0"/>
          <p:nvPr/>
        </p:nvPicPr>
        <p:blipFill>
          <a:blip r:embed="rId3">
            <a:alphaModFix/>
          </a:blip>
          <a:stretch>
            <a:fillRect/>
          </a:stretch>
        </p:blipFill>
        <p:spPr>
          <a:xfrm>
            <a:off x="4886161" y="2066250"/>
            <a:ext cx="4257840" cy="2541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Dagsorden</a:t>
            </a:r>
          </a:p>
        </p:txBody>
      </p:sp>
      <p:sp>
        <p:nvSpPr>
          <p:cNvPr id="285" name="Shape 285"/>
          <p:cNvSpPr txBox="1">
            <a:spLocks noGrp="1"/>
          </p:cNvSpPr>
          <p:nvPr>
            <p:ph type="body" idx="1"/>
          </p:nvPr>
        </p:nvSpPr>
        <p:spPr>
          <a:xfrm>
            <a:off x="1303800" y="1990050"/>
            <a:ext cx="7030500" cy="2541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Eksempler på cyberangreb</a:t>
            </a:r>
          </a:p>
          <a:p>
            <a:pPr marL="457200" lvl="0" indent="-317500" rtl="0">
              <a:spcBef>
                <a:spcPts val="0"/>
              </a:spcBef>
              <a:spcAft>
                <a:spcPts val="0"/>
              </a:spcAft>
              <a:buSzPts val="1400"/>
              <a:buChar char="●"/>
            </a:pPr>
            <a:r>
              <a:rPr lang="da" sz="1400"/>
              <a:t>En sammenligning med atombomben</a:t>
            </a:r>
          </a:p>
          <a:p>
            <a:pPr marL="457200" lvl="0" indent="-317500" rtl="0">
              <a:spcBef>
                <a:spcPts val="0"/>
              </a:spcBef>
              <a:spcAft>
                <a:spcPts val="0"/>
              </a:spcAft>
              <a:buSzPts val="1400"/>
              <a:buChar char="●"/>
            </a:pPr>
            <a:r>
              <a:rPr lang="da" sz="1400"/>
              <a:t>Beslutningstagerne</a:t>
            </a:r>
          </a:p>
          <a:p>
            <a:pPr marL="457200" lvl="0" indent="-317500" rtl="0">
              <a:spcBef>
                <a:spcPts val="0"/>
              </a:spcBef>
              <a:spcAft>
                <a:spcPts val="0"/>
              </a:spcAft>
              <a:buSzPts val="1400"/>
              <a:buChar char="●"/>
            </a:pPr>
            <a:r>
              <a:rPr lang="da" sz="1400"/>
              <a:t>Et cyberforsvar?</a:t>
            </a:r>
          </a:p>
          <a:p>
            <a:pPr marL="457200" lvl="0" indent="-317500" rtl="0">
              <a:spcBef>
                <a:spcPts val="0"/>
              </a:spcBef>
              <a:spcAft>
                <a:spcPts val="0"/>
              </a:spcAft>
              <a:buSzPts val="1400"/>
              <a:buChar char="●"/>
            </a:pPr>
            <a:r>
              <a:rPr lang="da" sz="1400"/>
              <a:t>Et manglende tabu</a:t>
            </a:r>
          </a:p>
          <a:p>
            <a:pPr marL="457200" lvl="0" indent="-317500" rtl="0">
              <a:spcBef>
                <a:spcPts val="0"/>
              </a:spcBef>
              <a:spcAft>
                <a:spcPts val="0"/>
              </a:spcAft>
              <a:buSzPts val="1400"/>
              <a:buChar char="●"/>
            </a:pPr>
            <a:r>
              <a:rPr lang="da" sz="1400"/>
              <a:t>Cyberkapabiliteter</a:t>
            </a:r>
          </a:p>
          <a:p>
            <a:pPr marL="457200" lvl="0" indent="-317500">
              <a:spcBef>
                <a:spcPts val="0"/>
              </a:spcBef>
              <a:buSzPts val="1400"/>
              <a:buChar char="●"/>
            </a:pPr>
            <a:r>
              <a:rPr lang="da" sz="1400"/>
              <a:t>Afslutning og Kosellecks påmindelse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En sammenligning med atomvåben</a:t>
            </a:r>
          </a:p>
        </p:txBody>
      </p:sp>
      <p:sp>
        <p:nvSpPr>
          <p:cNvPr id="422" name="Shape 422"/>
          <p:cNvSpPr txBox="1">
            <a:spLocks noGrp="1"/>
          </p:cNvSpPr>
          <p:nvPr>
            <p:ph type="body" idx="1"/>
          </p:nvPr>
        </p:nvSpPr>
        <p:spPr>
          <a:xfrm>
            <a:off x="1303800" y="1990050"/>
            <a:ext cx="2880300" cy="2541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Hvem kan hvad?</a:t>
            </a:r>
          </a:p>
          <a:p>
            <a:pPr marL="457200" lvl="0" indent="-317500" rtl="0">
              <a:spcBef>
                <a:spcPts val="0"/>
              </a:spcBef>
              <a:spcAft>
                <a:spcPts val="0"/>
              </a:spcAft>
              <a:buSzPts val="1400"/>
              <a:buChar char="●"/>
            </a:pPr>
            <a:r>
              <a:rPr lang="da" sz="1400"/>
              <a:t>Direkte vs. indirekte skade</a:t>
            </a:r>
            <a:br>
              <a:rPr lang="da" sz="1400"/>
            </a:br>
            <a:r>
              <a:rPr lang="da" sz="1400"/>
              <a:t>– og Dick Cheney’s pacemaker</a:t>
            </a:r>
          </a:p>
          <a:p>
            <a:pPr marL="457200" lvl="0" indent="-317500" rtl="0">
              <a:spcBef>
                <a:spcPts val="0"/>
              </a:spcBef>
              <a:spcAft>
                <a:spcPts val="0"/>
              </a:spcAft>
              <a:buSzPts val="1400"/>
              <a:buChar char="●"/>
            </a:pPr>
            <a:r>
              <a:rPr lang="da" sz="1400"/>
              <a:t>Kritisk infrastruktur</a:t>
            </a:r>
          </a:p>
          <a:p>
            <a:pPr marL="457200" lvl="0" indent="-317500">
              <a:spcBef>
                <a:spcPts val="0"/>
              </a:spcBef>
              <a:buSzPts val="1400"/>
              <a:buChar char="●"/>
            </a:pPr>
            <a:r>
              <a:rPr lang="da" sz="1400"/>
              <a:t>24 timer fra angreb til panik</a:t>
            </a:r>
          </a:p>
        </p:txBody>
      </p:sp>
      <p:pic>
        <p:nvPicPr>
          <p:cNvPr id="423" name="Shape 423"/>
          <p:cNvPicPr preferRelativeResize="0"/>
          <p:nvPr/>
        </p:nvPicPr>
        <p:blipFill>
          <a:blip r:embed="rId3">
            <a:alphaModFix/>
          </a:blip>
          <a:stretch>
            <a:fillRect/>
          </a:stretch>
        </p:blipFill>
        <p:spPr>
          <a:xfrm>
            <a:off x="4603275" y="1640438"/>
            <a:ext cx="4321099" cy="32408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En sammenligning med atomvåben</a:t>
            </a:r>
          </a:p>
        </p:txBody>
      </p:sp>
      <p:sp>
        <p:nvSpPr>
          <p:cNvPr id="429" name="Shape 429"/>
          <p:cNvSpPr txBox="1">
            <a:spLocks noGrp="1"/>
          </p:cNvSpPr>
          <p:nvPr>
            <p:ph type="body" idx="1"/>
          </p:nvPr>
        </p:nvSpPr>
        <p:spPr>
          <a:xfrm>
            <a:off x="1303800" y="1990050"/>
            <a:ext cx="3193800" cy="2541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MAD</a:t>
            </a:r>
          </a:p>
          <a:p>
            <a:pPr marL="457200" lvl="0" indent="-317500">
              <a:spcBef>
                <a:spcPts val="0"/>
              </a:spcBef>
              <a:buSzPts val="1400"/>
              <a:buChar char="●"/>
            </a:pPr>
            <a:r>
              <a:rPr lang="da" sz="1400"/>
              <a:t>Attribution: Den virkelige årsag til en transformation i krigsførelsen?</a:t>
            </a:r>
          </a:p>
        </p:txBody>
      </p:sp>
      <p:pic>
        <p:nvPicPr>
          <p:cNvPr id="430" name="Shape 430"/>
          <p:cNvPicPr preferRelativeResize="0"/>
          <p:nvPr/>
        </p:nvPicPr>
        <p:blipFill>
          <a:blip r:embed="rId3">
            <a:alphaModFix/>
          </a:blip>
          <a:stretch>
            <a:fillRect/>
          </a:stretch>
        </p:blipFill>
        <p:spPr>
          <a:xfrm>
            <a:off x="5431600" y="1492850"/>
            <a:ext cx="2986642" cy="3240825"/>
          </a:xfrm>
          <a:prstGeom prst="rect">
            <a:avLst/>
          </a:prstGeom>
          <a:noFill/>
          <a:ln>
            <a:noFill/>
          </a:ln>
        </p:spPr>
      </p:pic>
      <p:cxnSp>
        <p:nvCxnSpPr>
          <p:cNvPr id="431" name="Shape 431"/>
          <p:cNvCxnSpPr/>
          <p:nvPr/>
        </p:nvCxnSpPr>
        <p:spPr>
          <a:xfrm rot="10800000">
            <a:off x="6421225" y="3570975"/>
            <a:ext cx="819000" cy="0"/>
          </a:xfrm>
          <a:prstGeom prst="straightConnector1">
            <a:avLst/>
          </a:prstGeom>
          <a:noFill/>
          <a:ln w="9525" cap="flat" cmpd="sng">
            <a:solidFill>
              <a:srgbClr val="FF0000"/>
            </a:solidFill>
            <a:prstDash val="solid"/>
            <a:round/>
            <a:headEnd type="none" w="lg" len="lg"/>
            <a:tailEnd type="triangle" w="lg" len="lg"/>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En sammenligning med atomvåben</a:t>
            </a:r>
          </a:p>
        </p:txBody>
      </p:sp>
      <p:sp>
        <p:nvSpPr>
          <p:cNvPr id="437" name="Shape 437"/>
          <p:cNvSpPr txBox="1">
            <a:spLocks noGrp="1"/>
          </p:cNvSpPr>
          <p:nvPr>
            <p:ph type="body" idx="1"/>
          </p:nvPr>
        </p:nvSpPr>
        <p:spPr>
          <a:xfrm>
            <a:off x="1303800" y="1990050"/>
            <a:ext cx="3175200" cy="2541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Ruslands indblanding i den amerikanske valgkamp</a:t>
            </a:r>
          </a:p>
          <a:p>
            <a:pPr marL="457200" lvl="0" indent="-317500" rtl="0">
              <a:spcBef>
                <a:spcPts val="0"/>
              </a:spcBef>
              <a:spcAft>
                <a:spcPts val="0"/>
              </a:spcAft>
              <a:buSzPts val="1400"/>
              <a:buChar char="●"/>
            </a:pPr>
            <a:r>
              <a:rPr lang="da" sz="1400"/>
              <a:t>Rapport fra NSA, CIA og FBI</a:t>
            </a:r>
          </a:p>
          <a:p>
            <a:pPr marL="457200" lvl="0" indent="-317500">
              <a:spcBef>
                <a:spcPts val="0"/>
              </a:spcBef>
              <a:buSzPts val="1400"/>
              <a:buChar char="●"/>
            </a:pPr>
            <a:r>
              <a:rPr lang="da" sz="1400"/>
              <a:t>Udvisning af diplomater, økonomiske sanktioner – symbolsk handling?</a:t>
            </a:r>
          </a:p>
        </p:txBody>
      </p:sp>
      <p:pic>
        <p:nvPicPr>
          <p:cNvPr id="438" name="Shape 438"/>
          <p:cNvPicPr preferRelativeResize="0"/>
          <p:nvPr/>
        </p:nvPicPr>
        <p:blipFill rotWithShape="1">
          <a:blip r:embed="rId3">
            <a:alphaModFix/>
          </a:blip>
          <a:srcRect t="64266"/>
          <a:stretch/>
        </p:blipFill>
        <p:spPr>
          <a:xfrm>
            <a:off x="4577300" y="1990050"/>
            <a:ext cx="4364225" cy="1691600"/>
          </a:xfrm>
          <a:prstGeom prst="rect">
            <a:avLst/>
          </a:prstGeom>
          <a:noFill/>
          <a:ln>
            <a:noFill/>
          </a:ln>
        </p:spPr>
      </p:pic>
      <p:cxnSp>
        <p:nvCxnSpPr>
          <p:cNvPr id="439" name="Shape 439"/>
          <p:cNvCxnSpPr/>
          <p:nvPr/>
        </p:nvCxnSpPr>
        <p:spPr>
          <a:xfrm>
            <a:off x="5143525" y="2724875"/>
            <a:ext cx="3318300" cy="14100"/>
          </a:xfrm>
          <a:prstGeom prst="straightConnector1">
            <a:avLst/>
          </a:prstGeom>
          <a:noFill/>
          <a:ln w="9525" cap="flat" cmpd="sng">
            <a:solidFill>
              <a:srgbClr val="FF0000"/>
            </a:solidFill>
            <a:prstDash val="solid"/>
            <a:round/>
            <a:headEnd type="none" w="lg" len="lg"/>
            <a:tailEnd type="none" w="lg" len="lg"/>
          </a:ln>
        </p:spPr>
      </p:cxnSp>
      <p:cxnSp>
        <p:nvCxnSpPr>
          <p:cNvPr id="440" name="Shape 440"/>
          <p:cNvCxnSpPr/>
          <p:nvPr/>
        </p:nvCxnSpPr>
        <p:spPr>
          <a:xfrm>
            <a:off x="4811225" y="2823150"/>
            <a:ext cx="1179300" cy="9300"/>
          </a:xfrm>
          <a:prstGeom prst="straightConnector1">
            <a:avLst/>
          </a:prstGeom>
          <a:noFill/>
          <a:ln w="9525" cap="flat" cmpd="sng">
            <a:solidFill>
              <a:srgbClr val="FF0000"/>
            </a:solidFill>
            <a:prstDash val="solid"/>
            <a:round/>
            <a:headEnd type="none" w="lg" len="lg"/>
            <a:tailEnd type="none" w="lg" len="lg"/>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Beslutningstagerne</a:t>
            </a:r>
          </a:p>
        </p:txBody>
      </p:sp>
      <p:sp>
        <p:nvSpPr>
          <p:cNvPr id="446" name="Shape 446"/>
          <p:cNvSpPr txBox="1">
            <a:spLocks noGrp="1"/>
          </p:cNvSpPr>
          <p:nvPr>
            <p:ph type="body" idx="1"/>
          </p:nvPr>
        </p:nvSpPr>
        <p:spPr>
          <a:xfrm>
            <a:off x="1303800" y="1609050"/>
            <a:ext cx="3629100" cy="513900"/>
          </a:xfrm>
          <a:prstGeom prst="rect">
            <a:avLst/>
          </a:prstGeom>
        </p:spPr>
        <p:txBody>
          <a:bodyPr wrap="square" lIns="91425" tIns="91425" rIns="91425" bIns="91425" anchor="t" anchorCtr="0">
            <a:noAutofit/>
          </a:bodyPr>
          <a:lstStyle/>
          <a:p>
            <a:pPr marL="457200" lvl="0" indent="-317500" rtl="0">
              <a:spcBef>
                <a:spcPts val="0"/>
              </a:spcBef>
              <a:buSzPts val="1400"/>
              <a:buChar char="●"/>
            </a:pPr>
            <a:r>
              <a:rPr lang="da" sz="1400"/>
              <a:t>Er de rustede til opgaven?</a:t>
            </a:r>
          </a:p>
        </p:txBody>
      </p:sp>
      <p:pic>
        <p:nvPicPr>
          <p:cNvPr id="447" name="Shape 447"/>
          <p:cNvPicPr preferRelativeResize="0"/>
          <p:nvPr/>
        </p:nvPicPr>
        <p:blipFill>
          <a:blip r:embed="rId3">
            <a:alphaModFix/>
          </a:blip>
          <a:stretch>
            <a:fillRect/>
          </a:stretch>
        </p:blipFill>
        <p:spPr>
          <a:xfrm flipH="1">
            <a:off x="4932900" y="1723300"/>
            <a:ext cx="3906301" cy="2198869"/>
          </a:xfrm>
          <a:prstGeom prst="rect">
            <a:avLst/>
          </a:prstGeom>
          <a:noFill/>
          <a:ln>
            <a:noFill/>
          </a:ln>
        </p:spPr>
      </p:pic>
      <p:sp>
        <p:nvSpPr>
          <p:cNvPr id="448" name="Shape 448"/>
          <p:cNvSpPr txBox="1"/>
          <p:nvPr/>
        </p:nvSpPr>
        <p:spPr>
          <a:xfrm>
            <a:off x="1303800" y="2071400"/>
            <a:ext cx="2695800" cy="2763300"/>
          </a:xfrm>
          <a:prstGeom prst="rect">
            <a:avLst/>
          </a:prstGeom>
          <a:noFill/>
          <a:ln>
            <a:noFill/>
          </a:ln>
        </p:spPr>
        <p:txBody>
          <a:bodyPr wrap="square" lIns="91425" tIns="91425" rIns="91425" bIns="91425" anchor="t" anchorCtr="0">
            <a:noAutofit/>
          </a:bodyPr>
          <a:lstStyle/>
          <a:p>
            <a:pPr marL="457200" lvl="0" indent="-317500" rtl="0">
              <a:lnSpc>
                <a:spcPct val="115000"/>
              </a:lnSpc>
              <a:spcBef>
                <a:spcPts val="0"/>
              </a:spcBef>
              <a:spcAft>
                <a:spcPts val="0"/>
              </a:spcAft>
              <a:buClr>
                <a:schemeClr val="dk2"/>
              </a:buClr>
              <a:buSzPts val="1400"/>
              <a:buFont typeface="Nunito"/>
              <a:buChar char="●"/>
            </a:pPr>
            <a:r>
              <a:rPr lang="da">
                <a:solidFill>
                  <a:schemeClr val="dk2"/>
                </a:solidFill>
                <a:latin typeface="Nunito"/>
                <a:ea typeface="Nunito"/>
                <a:cs typeface="Nunito"/>
                <a:sym typeface="Nunito"/>
              </a:rPr>
              <a:t>150 mio. kr. mere om året til cyberforsvaret </a:t>
            </a:r>
            <a:br>
              <a:rPr lang="da">
                <a:solidFill>
                  <a:schemeClr val="dk2"/>
                </a:solidFill>
                <a:latin typeface="Nunito"/>
                <a:ea typeface="Nunito"/>
                <a:cs typeface="Nunito"/>
                <a:sym typeface="Nunito"/>
              </a:rPr>
            </a:br>
            <a:r>
              <a:rPr lang="da">
                <a:solidFill>
                  <a:schemeClr val="dk2"/>
                </a:solidFill>
                <a:latin typeface="Nunito"/>
                <a:ea typeface="Nunito"/>
                <a:cs typeface="Nunito"/>
                <a:sym typeface="Nunito"/>
              </a:rPr>
              <a:t>– men hvad koster en datalog eller softwareudvikler?</a:t>
            </a:r>
          </a:p>
          <a:p>
            <a:pPr marL="914400" lvl="1" indent="-317500" rtl="0">
              <a:lnSpc>
                <a:spcPct val="115000"/>
              </a:lnSpc>
              <a:spcBef>
                <a:spcPts val="0"/>
              </a:spcBef>
              <a:spcAft>
                <a:spcPts val="0"/>
              </a:spcAft>
              <a:buClr>
                <a:schemeClr val="dk2"/>
              </a:buClr>
              <a:buSzPts val="1400"/>
              <a:buFont typeface="Nunito"/>
              <a:buChar char="○"/>
            </a:pPr>
            <a:r>
              <a:rPr lang="da">
                <a:solidFill>
                  <a:schemeClr val="dk2"/>
                </a:solidFill>
                <a:latin typeface="Nunito"/>
                <a:ea typeface="Nunito"/>
                <a:cs typeface="Nunito"/>
                <a:sym typeface="Nunito"/>
              </a:rPr>
              <a:t>1 mio. kr. om året</a:t>
            </a:r>
          </a:p>
          <a:p>
            <a:pPr marL="914400" lvl="1" indent="-317500" rtl="0">
              <a:lnSpc>
                <a:spcPct val="115000"/>
              </a:lnSpc>
              <a:spcBef>
                <a:spcPts val="0"/>
              </a:spcBef>
              <a:spcAft>
                <a:spcPts val="0"/>
              </a:spcAft>
              <a:buClr>
                <a:schemeClr val="dk2"/>
              </a:buClr>
              <a:buSzPts val="1400"/>
              <a:buFont typeface="Nunito"/>
              <a:buChar char="○"/>
            </a:pPr>
            <a:r>
              <a:rPr lang="da">
                <a:solidFill>
                  <a:schemeClr val="dk2"/>
                </a:solidFill>
                <a:latin typeface="Nunito"/>
                <a:ea typeface="Nunito"/>
                <a:cs typeface="Nunito"/>
                <a:sym typeface="Nunito"/>
              </a:rPr>
              <a:t>Kampfly for ca. 60 mia. kr.</a:t>
            </a:r>
          </a:p>
          <a:p>
            <a:pPr marL="457200" lvl="0" indent="-317500" rtl="0">
              <a:lnSpc>
                <a:spcPct val="115000"/>
              </a:lnSpc>
              <a:spcBef>
                <a:spcPts val="0"/>
              </a:spcBef>
              <a:spcAft>
                <a:spcPts val="1600"/>
              </a:spcAft>
              <a:buClr>
                <a:schemeClr val="dk2"/>
              </a:buClr>
              <a:buSzPts val="1400"/>
              <a:buFont typeface="Nunito"/>
              <a:buChar char="●"/>
            </a:pPr>
            <a:r>
              <a:rPr lang="da">
                <a:solidFill>
                  <a:schemeClr val="dk2"/>
                </a:solidFill>
                <a:latin typeface="Nunito"/>
                <a:ea typeface="Nunito"/>
                <a:cs typeface="Nunito"/>
                <a:sym typeface="Nunito"/>
              </a:rPr>
              <a:t>Men lige meget, hvis vi ikke kan forsvare os jf. CIA, NSA og FBI?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xEl>
                                              <p:pRg st="0" end="0"/>
                                            </p:txEl>
                                          </p:spTgt>
                                        </p:tgtEl>
                                        <p:attrNameLst>
                                          <p:attrName>style.visibility</p:attrName>
                                        </p:attrNameLst>
                                      </p:cBhvr>
                                      <p:to>
                                        <p:strVal val="visible"/>
                                      </p:to>
                                    </p:set>
                                    <p:animEffect transition="in" filter="fade">
                                      <p:cBhvr>
                                        <p:cTn id="7" dur="1000"/>
                                        <p:tgtEl>
                                          <p:spTgt spid="4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7"/>
                                        </p:tgtEl>
                                        <p:attrNameLst>
                                          <p:attrName>style.visibility</p:attrName>
                                        </p:attrNameLst>
                                      </p:cBhvr>
                                      <p:to>
                                        <p:strVal val="visible"/>
                                      </p:to>
                                    </p:set>
                                    <p:animEffect transition="in" filter="fade">
                                      <p:cBhvr>
                                        <p:cTn id="12" dur="1000"/>
                                        <p:tgtEl>
                                          <p:spTgt spid="4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8">
                                            <p:txEl>
                                              <p:pRg st="0" end="0"/>
                                            </p:txEl>
                                          </p:spTgt>
                                        </p:tgtEl>
                                        <p:attrNameLst>
                                          <p:attrName>style.visibility</p:attrName>
                                        </p:attrNameLst>
                                      </p:cBhvr>
                                      <p:to>
                                        <p:strVal val="visible"/>
                                      </p:to>
                                    </p:set>
                                    <p:animEffect transition="in" filter="fade">
                                      <p:cBhvr>
                                        <p:cTn id="17" dur="1000"/>
                                        <p:tgtEl>
                                          <p:spTgt spid="44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8">
                                            <p:txEl>
                                              <p:pRg st="1" end="1"/>
                                            </p:txEl>
                                          </p:spTgt>
                                        </p:tgtEl>
                                        <p:attrNameLst>
                                          <p:attrName>style.visibility</p:attrName>
                                        </p:attrNameLst>
                                      </p:cBhvr>
                                      <p:to>
                                        <p:strVal val="visible"/>
                                      </p:to>
                                    </p:set>
                                    <p:animEffect transition="in" filter="fade">
                                      <p:cBhvr>
                                        <p:cTn id="22" dur="1000"/>
                                        <p:tgtEl>
                                          <p:spTgt spid="44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8">
                                            <p:txEl>
                                              <p:pRg st="2" end="2"/>
                                            </p:txEl>
                                          </p:spTgt>
                                        </p:tgtEl>
                                        <p:attrNameLst>
                                          <p:attrName>style.visibility</p:attrName>
                                        </p:attrNameLst>
                                      </p:cBhvr>
                                      <p:to>
                                        <p:strVal val="visible"/>
                                      </p:to>
                                    </p:set>
                                    <p:animEffect transition="in" filter="fade">
                                      <p:cBhvr>
                                        <p:cTn id="27" dur="1000"/>
                                        <p:tgtEl>
                                          <p:spTgt spid="44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8">
                                            <p:txEl>
                                              <p:pRg st="3" end="3"/>
                                            </p:txEl>
                                          </p:spTgt>
                                        </p:tgtEl>
                                        <p:attrNameLst>
                                          <p:attrName>style.visibility</p:attrName>
                                        </p:attrNameLst>
                                      </p:cBhvr>
                                      <p:to>
                                        <p:strVal val="visible"/>
                                      </p:to>
                                    </p:set>
                                    <p:animEffect transition="in" filter="fade">
                                      <p:cBhvr>
                                        <p:cTn id="32" dur="1000"/>
                                        <p:tgtEl>
                                          <p:spTgt spid="4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Et cyberforsvar: </a:t>
            </a:r>
          </a:p>
          <a:p>
            <a:pPr marL="0" lvl="0" indent="0">
              <a:spcBef>
                <a:spcPts val="0"/>
              </a:spcBef>
              <a:buNone/>
            </a:pPr>
            <a:r>
              <a:rPr lang="da"/>
              <a:t>The Great Firewall of China</a:t>
            </a:r>
          </a:p>
        </p:txBody>
      </p:sp>
      <p:sp>
        <p:nvSpPr>
          <p:cNvPr id="454" name="Shape 454"/>
          <p:cNvSpPr txBox="1">
            <a:spLocks noGrp="1"/>
          </p:cNvSpPr>
          <p:nvPr>
            <p:ph type="body" idx="1"/>
          </p:nvPr>
        </p:nvSpPr>
        <p:spPr>
          <a:xfrm>
            <a:off x="1303800" y="1990050"/>
            <a:ext cx="3282600" cy="2541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Man kan forsvare sig</a:t>
            </a:r>
          </a:p>
          <a:p>
            <a:pPr marL="457200" lvl="0" indent="-317500" rtl="0">
              <a:spcBef>
                <a:spcPts val="0"/>
              </a:spcBef>
              <a:spcAft>
                <a:spcPts val="0"/>
              </a:spcAft>
              <a:buSzPts val="1400"/>
              <a:buChar char="●"/>
            </a:pPr>
            <a:r>
              <a:rPr lang="da" sz="1400"/>
              <a:t>“Missilskjoldet”</a:t>
            </a:r>
          </a:p>
          <a:p>
            <a:pPr marL="457200" lvl="0" indent="-317500" rtl="0">
              <a:spcBef>
                <a:spcPts val="0"/>
              </a:spcBef>
              <a:spcAft>
                <a:spcPts val="0"/>
              </a:spcAft>
              <a:buSzPts val="1400"/>
              <a:buChar char="●"/>
            </a:pPr>
            <a:r>
              <a:rPr lang="da" sz="1400"/>
              <a:t>… men hvad er prisen?</a:t>
            </a:r>
          </a:p>
          <a:p>
            <a:pPr marL="914400" lvl="1" indent="-317500" rtl="0">
              <a:spcBef>
                <a:spcPts val="0"/>
              </a:spcBef>
              <a:spcAft>
                <a:spcPts val="0"/>
              </a:spcAft>
              <a:buSzPts val="1400"/>
              <a:buChar char="○"/>
            </a:pPr>
            <a:r>
              <a:rPr lang="da" sz="1400"/>
              <a:t>Frihed</a:t>
            </a:r>
          </a:p>
          <a:p>
            <a:pPr marL="914400" lvl="1" indent="-317500">
              <a:spcBef>
                <a:spcPts val="0"/>
              </a:spcBef>
              <a:buSzPts val="1400"/>
              <a:buChar char="○"/>
            </a:pPr>
            <a:r>
              <a:rPr lang="da" sz="1400"/>
              <a:t>Kontrol</a:t>
            </a:r>
          </a:p>
        </p:txBody>
      </p:sp>
      <p:pic>
        <p:nvPicPr>
          <p:cNvPr id="455" name="Shape 455"/>
          <p:cNvPicPr preferRelativeResize="0"/>
          <p:nvPr/>
        </p:nvPicPr>
        <p:blipFill>
          <a:blip r:embed="rId3">
            <a:alphaModFix/>
          </a:blip>
          <a:stretch>
            <a:fillRect/>
          </a:stretch>
        </p:blipFill>
        <p:spPr>
          <a:xfrm>
            <a:off x="4738800" y="1750275"/>
            <a:ext cx="4252800" cy="3189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1303800" y="598575"/>
            <a:ext cx="7546500" cy="999300"/>
          </a:xfrm>
          <a:prstGeom prst="rect">
            <a:avLst/>
          </a:prstGeom>
        </p:spPr>
        <p:txBody>
          <a:bodyPr wrap="square" lIns="91425" tIns="91425" rIns="91425" bIns="91425" anchor="t" anchorCtr="0">
            <a:noAutofit/>
          </a:bodyPr>
          <a:lstStyle/>
          <a:p>
            <a:pPr marL="0" lvl="0" indent="0">
              <a:spcBef>
                <a:spcPts val="0"/>
              </a:spcBef>
              <a:buNone/>
            </a:pPr>
            <a:r>
              <a:rPr lang="da"/>
              <a:t>Et manglende tabu – et blik på fremtiden</a:t>
            </a:r>
          </a:p>
        </p:txBody>
      </p:sp>
      <p:sp>
        <p:nvSpPr>
          <p:cNvPr id="461" name="Shape 461"/>
          <p:cNvSpPr txBox="1">
            <a:spLocks noGrp="1"/>
          </p:cNvSpPr>
          <p:nvPr>
            <p:ph type="body" idx="1"/>
          </p:nvPr>
        </p:nvSpPr>
        <p:spPr>
          <a:xfrm>
            <a:off x="1303800" y="1990050"/>
            <a:ext cx="3512100" cy="2541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Hvorfor har man ikke brugt atomvåben siden 1945?</a:t>
            </a:r>
          </a:p>
          <a:p>
            <a:pPr marL="914400" lvl="1" indent="-317500" rtl="0">
              <a:spcBef>
                <a:spcPts val="0"/>
              </a:spcBef>
              <a:spcAft>
                <a:spcPts val="0"/>
              </a:spcAft>
              <a:buSzPts val="1400"/>
              <a:buChar char="○"/>
            </a:pPr>
            <a:r>
              <a:rPr lang="da" sz="1400"/>
              <a:t>Ikke legitimt</a:t>
            </a:r>
          </a:p>
          <a:p>
            <a:pPr marL="457200" lvl="0" indent="-317500" rtl="0">
              <a:spcBef>
                <a:spcPts val="0"/>
              </a:spcBef>
              <a:spcAft>
                <a:spcPts val="0"/>
              </a:spcAft>
              <a:buSzPts val="1400"/>
              <a:buChar char="●"/>
            </a:pPr>
            <a:r>
              <a:rPr lang="da" sz="1400"/>
              <a:t>Kan vi forvente et “cyber”-tabu?</a:t>
            </a:r>
          </a:p>
          <a:p>
            <a:pPr marL="914400" lvl="1" indent="-317500" rtl="0">
              <a:spcBef>
                <a:spcPts val="0"/>
              </a:spcBef>
              <a:spcAft>
                <a:spcPts val="0"/>
              </a:spcAft>
              <a:buSzPts val="1400"/>
              <a:buChar char="○"/>
            </a:pPr>
            <a:r>
              <a:rPr lang="da" sz="1400"/>
              <a:t>Intet “kritisk” punkt</a:t>
            </a:r>
          </a:p>
          <a:p>
            <a:pPr marL="914400" lvl="1" indent="-317500" rtl="0">
              <a:spcBef>
                <a:spcPts val="0"/>
              </a:spcBef>
              <a:spcAft>
                <a:spcPts val="0"/>
              </a:spcAft>
              <a:buSzPts val="1400"/>
              <a:buChar char="○"/>
            </a:pPr>
            <a:r>
              <a:rPr lang="da" sz="1400"/>
              <a:t>Udløbsdatoen</a:t>
            </a:r>
          </a:p>
          <a:p>
            <a:pPr marL="914400" lvl="1" indent="-317500">
              <a:spcBef>
                <a:spcPts val="0"/>
              </a:spcBef>
              <a:buSzPts val="1400"/>
              <a:buChar char="○"/>
            </a:pPr>
            <a:r>
              <a:rPr lang="da" sz="1400"/>
              <a:t>Gradueret skade – hvor går grænsen?</a:t>
            </a:r>
          </a:p>
        </p:txBody>
      </p:sp>
      <p:sp>
        <p:nvSpPr>
          <p:cNvPr id="462" name="Shape 462"/>
          <p:cNvSpPr txBox="1"/>
          <p:nvPr/>
        </p:nvSpPr>
        <p:spPr>
          <a:xfrm>
            <a:off x="1399375" y="1371300"/>
            <a:ext cx="7062300" cy="575700"/>
          </a:xfrm>
          <a:prstGeom prst="rect">
            <a:avLst/>
          </a:prstGeom>
          <a:noFill/>
          <a:ln>
            <a:noFill/>
          </a:ln>
        </p:spPr>
        <p:txBody>
          <a:bodyPr wrap="square" lIns="91425" tIns="91425" rIns="91425" bIns="91425" anchor="t" anchorCtr="0">
            <a:noAutofit/>
          </a:bodyPr>
          <a:lstStyle/>
          <a:p>
            <a:pPr marL="0" lvl="0" indent="0" rtl="0">
              <a:lnSpc>
                <a:spcPct val="150000"/>
              </a:lnSpc>
              <a:spcBef>
                <a:spcPts val="0"/>
              </a:spcBef>
              <a:buNone/>
            </a:pPr>
            <a:r>
              <a:rPr lang="da" sz="1100" i="1"/>
              <a:t>“The great unresolved dilemma of nuclear weapons is how to use them aside from deterring an all-out war”</a:t>
            </a:r>
            <a:r>
              <a:rPr lang="da" sz="1100"/>
              <a:t> </a:t>
            </a:r>
          </a:p>
          <a:p>
            <a:pPr marL="0" lvl="0" indent="0" algn="r" rtl="0">
              <a:lnSpc>
                <a:spcPct val="150000"/>
              </a:lnSpc>
              <a:spcBef>
                <a:spcPts val="0"/>
              </a:spcBef>
              <a:buNone/>
            </a:pPr>
            <a:r>
              <a:rPr lang="da" sz="1100"/>
              <a:t>Tammen</a:t>
            </a:r>
          </a:p>
        </p:txBody>
      </p:sp>
      <p:pic>
        <p:nvPicPr>
          <p:cNvPr id="463" name="Shape 463"/>
          <p:cNvPicPr preferRelativeResize="0"/>
          <p:nvPr/>
        </p:nvPicPr>
        <p:blipFill>
          <a:blip r:embed="rId3">
            <a:alphaModFix/>
          </a:blip>
          <a:stretch>
            <a:fillRect/>
          </a:stretch>
        </p:blipFill>
        <p:spPr>
          <a:xfrm>
            <a:off x="4968300" y="2099400"/>
            <a:ext cx="3979404" cy="2891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1">
                                            <p:txEl>
                                              <p:pRg st="0" end="0"/>
                                            </p:txEl>
                                          </p:spTgt>
                                        </p:tgtEl>
                                        <p:attrNameLst>
                                          <p:attrName>style.visibility</p:attrName>
                                        </p:attrNameLst>
                                      </p:cBhvr>
                                      <p:to>
                                        <p:strVal val="visible"/>
                                      </p:to>
                                    </p:set>
                                    <p:animEffect transition="in" filter="fade">
                                      <p:cBhvr>
                                        <p:cTn id="7" dur="1000"/>
                                        <p:tgtEl>
                                          <p:spTgt spid="4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1">
                                            <p:txEl>
                                              <p:pRg st="1" end="1"/>
                                            </p:txEl>
                                          </p:spTgt>
                                        </p:tgtEl>
                                        <p:attrNameLst>
                                          <p:attrName>style.visibility</p:attrName>
                                        </p:attrNameLst>
                                      </p:cBhvr>
                                      <p:to>
                                        <p:strVal val="visible"/>
                                      </p:to>
                                    </p:set>
                                    <p:animEffect transition="in" filter="fade">
                                      <p:cBhvr>
                                        <p:cTn id="12" dur="1000"/>
                                        <p:tgtEl>
                                          <p:spTgt spid="4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1">
                                            <p:txEl>
                                              <p:pRg st="2" end="2"/>
                                            </p:txEl>
                                          </p:spTgt>
                                        </p:tgtEl>
                                        <p:attrNameLst>
                                          <p:attrName>style.visibility</p:attrName>
                                        </p:attrNameLst>
                                      </p:cBhvr>
                                      <p:to>
                                        <p:strVal val="visible"/>
                                      </p:to>
                                    </p:set>
                                    <p:animEffect transition="in" filter="fade">
                                      <p:cBhvr>
                                        <p:cTn id="17" dur="1000"/>
                                        <p:tgtEl>
                                          <p:spTgt spid="46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1">
                                            <p:txEl>
                                              <p:pRg st="3" end="3"/>
                                            </p:txEl>
                                          </p:spTgt>
                                        </p:tgtEl>
                                        <p:attrNameLst>
                                          <p:attrName>style.visibility</p:attrName>
                                        </p:attrNameLst>
                                      </p:cBhvr>
                                      <p:to>
                                        <p:strVal val="visible"/>
                                      </p:to>
                                    </p:set>
                                    <p:animEffect transition="in" filter="fade">
                                      <p:cBhvr>
                                        <p:cTn id="22" dur="1000"/>
                                        <p:tgtEl>
                                          <p:spTgt spid="46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1">
                                            <p:txEl>
                                              <p:pRg st="4" end="4"/>
                                            </p:txEl>
                                          </p:spTgt>
                                        </p:tgtEl>
                                        <p:attrNameLst>
                                          <p:attrName>style.visibility</p:attrName>
                                        </p:attrNameLst>
                                      </p:cBhvr>
                                      <p:to>
                                        <p:strVal val="visible"/>
                                      </p:to>
                                    </p:set>
                                    <p:animEffect transition="in" filter="fade">
                                      <p:cBhvr>
                                        <p:cTn id="27" dur="1000"/>
                                        <p:tgtEl>
                                          <p:spTgt spid="46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1">
                                            <p:txEl>
                                              <p:pRg st="5" end="5"/>
                                            </p:txEl>
                                          </p:spTgt>
                                        </p:tgtEl>
                                        <p:attrNameLst>
                                          <p:attrName>style.visibility</p:attrName>
                                        </p:attrNameLst>
                                      </p:cBhvr>
                                      <p:to>
                                        <p:strVal val="visible"/>
                                      </p:to>
                                    </p:set>
                                    <p:animEffect transition="in" filter="fade">
                                      <p:cBhvr>
                                        <p:cTn id="32" dur="1000"/>
                                        <p:tgtEl>
                                          <p:spTgt spid="46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Hvad så?</a:t>
            </a:r>
          </a:p>
        </p:txBody>
      </p:sp>
      <p:sp>
        <p:nvSpPr>
          <p:cNvPr id="469" name="Shape 469"/>
          <p:cNvSpPr txBox="1">
            <a:spLocks noGrp="1"/>
          </p:cNvSpPr>
          <p:nvPr>
            <p:ph type="body" idx="1"/>
          </p:nvPr>
        </p:nvSpPr>
        <p:spPr>
          <a:xfrm>
            <a:off x="1303800" y="1609050"/>
            <a:ext cx="3942600" cy="12441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Afskrækkelse ikke mulig</a:t>
            </a:r>
          </a:p>
          <a:p>
            <a:pPr marL="457200" lvl="0" indent="-317500" rtl="0">
              <a:spcBef>
                <a:spcPts val="0"/>
              </a:spcBef>
              <a:spcAft>
                <a:spcPts val="0"/>
              </a:spcAft>
              <a:buSzPts val="1400"/>
              <a:buChar char="●"/>
            </a:pPr>
            <a:r>
              <a:rPr lang="da" sz="1400"/>
              <a:t>Intet tabu</a:t>
            </a:r>
          </a:p>
          <a:p>
            <a:pPr marL="457200" lvl="0" indent="-317500" rtl="0">
              <a:spcBef>
                <a:spcPts val="0"/>
              </a:spcBef>
              <a:spcAft>
                <a:spcPts val="0"/>
              </a:spcAft>
              <a:buSzPts val="1400"/>
              <a:buChar char="●"/>
            </a:pPr>
            <a:r>
              <a:rPr lang="da" sz="1400"/>
              <a:t>Andre ubekendte?</a:t>
            </a:r>
          </a:p>
          <a:p>
            <a:pPr marL="914400" lvl="1" indent="-317500" rtl="0">
              <a:spcBef>
                <a:spcPts val="0"/>
              </a:spcBef>
              <a:buSzPts val="1400"/>
              <a:buChar char="○"/>
            </a:pPr>
            <a:r>
              <a:rPr lang="da" sz="1400"/>
              <a:t>Ja!</a:t>
            </a:r>
          </a:p>
        </p:txBody>
      </p:sp>
      <p:sp>
        <p:nvSpPr>
          <p:cNvPr id="470" name="Shape 470"/>
          <p:cNvSpPr txBox="1"/>
          <p:nvPr/>
        </p:nvSpPr>
        <p:spPr>
          <a:xfrm>
            <a:off x="1478950" y="2927875"/>
            <a:ext cx="4740900" cy="1320000"/>
          </a:xfrm>
          <a:prstGeom prst="rect">
            <a:avLst/>
          </a:prstGeom>
          <a:noFill/>
          <a:ln>
            <a:noFill/>
          </a:ln>
        </p:spPr>
        <p:txBody>
          <a:bodyPr wrap="square" lIns="91425" tIns="91425" rIns="91425" bIns="91425" anchor="t" anchorCtr="0">
            <a:noAutofit/>
          </a:bodyPr>
          <a:lstStyle/>
          <a:p>
            <a:pPr marL="0" lvl="0" indent="0" algn="just" rtl="0">
              <a:lnSpc>
                <a:spcPct val="115000"/>
              </a:lnSpc>
              <a:spcBef>
                <a:spcPts val="0"/>
              </a:spcBef>
              <a:buNone/>
            </a:pPr>
            <a:r>
              <a:rPr lang="da" i="1"/>
              <a:t>Hvor man før kunne vurdere en stats evner ud fra sammensætningen af forskellige parametre, fx økonomi, ‘manpower’ og ‘udstyr’, er vi i dag i en tid, hvor der findes én faktor – cyberkrig – som der ikke findes en fælles fortolkning eller forståelse af.</a:t>
            </a:r>
          </a:p>
          <a:p>
            <a:pPr marL="0" lvl="0" indent="0" algn="r" rtl="0">
              <a:lnSpc>
                <a:spcPct val="115000"/>
              </a:lnSpc>
              <a:spcBef>
                <a:spcPts val="0"/>
              </a:spcBef>
              <a:buNone/>
            </a:pPr>
            <a:r>
              <a:rPr lang="da"/>
              <a:t>Kissinger, 2014</a:t>
            </a:r>
          </a:p>
        </p:txBody>
      </p:sp>
      <p:pic>
        <p:nvPicPr>
          <p:cNvPr id="471" name="Shape 471"/>
          <p:cNvPicPr preferRelativeResize="0"/>
          <p:nvPr/>
        </p:nvPicPr>
        <p:blipFill rotWithShape="1">
          <a:blip r:embed="rId3">
            <a:alphaModFix/>
          </a:blip>
          <a:srcRect l="8531" r="23759"/>
          <a:stretch/>
        </p:blipFill>
        <p:spPr>
          <a:xfrm>
            <a:off x="6496075" y="2710675"/>
            <a:ext cx="2414974" cy="2021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9">
                                            <p:txEl>
                                              <p:pRg st="0" end="0"/>
                                            </p:txEl>
                                          </p:spTgt>
                                        </p:tgtEl>
                                        <p:attrNameLst>
                                          <p:attrName>style.visibility</p:attrName>
                                        </p:attrNameLst>
                                      </p:cBhvr>
                                      <p:to>
                                        <p:strVal val="visible"/>
                                      </p:to>
                                    </p:set>
                                    <p:animEffect transition="in" filter="fade">
                                      <p:cBhvr>
                                        <p:cTn id="7" dur="1000"/>
                                        <p:tgtEl>
                                          <p:spTgt spid="4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9">
                                            <p:txEl>
                                              <p:pRg st="1" end="1"/>
                                            </p:txEl>
                                          </p:spTgt>
                                        </p:tgtEl>
                                        <p:attrNameLst>
                                          <p:attrName>style.visibility</p:attrName>
                                        </p:attrNameLst>
                                      </p:cBhvr>
                                      <p:to>
                                        <p:strVal val="visible"/>
                                      </p:to>
                                    </p:set>
                                    <p:animEffect transition="in" filter="fade">
                                      <p:cBhvr>
                                        <p:cTn id="12" dur="1000"/>
                                        <p:tgtEl>
                                          <p:spTgt spid="4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9">
                                            <p:txEl>
                                              <p:pRg st="2" end="2"/>
                                            </p:txEl>
                                          </p:spTgt>
                                        </p:tgtEl>
                                        <p:attrNameLst>
                                          <p:attrName>style.visibility</p:attrName>
                                        </p:attrNameLst>
                                      </p:cBhvr>
                                      <p:to>
                                        <p:strVal val="visible"/>
                                      </p:to>
                                    </p:set>
                                    <p:animEffect transition="in" filter="fade">
                                      <p:cBhvr>
                                        <p:cTn id="17" dur="1000"/>
                                        <p:tgtEl>
                                          <p:spTgt spid="4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9">
                                            <p:txEl>
                                              <p:pRg st="3" end="3"/>
                                            </p:txEl>
                                          </p:spTgt>
                                        </p:tgtEl>
                                        <p:attrNameLst>
                                          <p:attrName>style.visibility</p:attrName>
                                        </p:attrNameLst>
                                      </p:cBhvr>
                                      <p:to>
                                        <p:strVal val="visible"/>
                                      </p:to>
                                    </p:set>
                                    <p:animEffect transition="in" filter="fade">
                                      <p:cBhvr>
                                        <p:cTn id="22" dur="1000"/>
                                        <p:tgtEl>
                                          <p:spTgt spid="4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1"/>
                                        </p:tgtEl>
                                        <p:attrNameLst>
                                          <p:attrName>style.visibility</p:attrName>
                                        </p:attrNameLst>
                                      </p:cBhvr>
                                      <p:to>
                                        <p:strVal val="visible"/>
                                      </p:to>
                                    </p:set>
                                    <p:animEffect transition="in" filter="fade">
                                      <p:cBhvr>
                                        <p:cTn id="27" dur="1000"/>
                                        <p:tgtEl>
                                          <p:spTgt spid="471"/>
                                        </p:tgtEl>
                                      </p:cBhvr>
                                    </p:animEffect>
                                  </p:childTnLst>
                                </p:cTn>
                              </p:par>
                              <p:par>
                                <p:cTn id="28" presetID="10" presetClass="entr" presetSubtype="0" fill="hold" nodeType="withEffect">
                                  <p:stCondLst>
                                    <p:cond delay="0"/>
                                  </p:stCondLst>
                                  <p:childTnLst>
                                    <p:set>
                                      <p:cBhvr>
                                        <p:cTn id="29" dur="1" fill="hold">
                                          <p:stCondLst>
                                            <p:cond delay="0"/>
                                          </p:stCondLst>
                                        </p:cTn>
                                        <p:tgtEl>
                                          <p:spTgt spid="470"/>
                                        </p:tgtEl>
                                        <p:attrNameLst>
                                          <p:attrName>style.visibility</p:attrName>
                                        </p:attrNameLst>
                                      </p:cBhvr>
                                      <p:to>
                                        <p:strVal val="visible"/>
                                      </p:to>
                                    </p:set>
                                    <p:animEffect transition="in" filter="fade">
                                      <p:cBhvr>
                                        <p:cTn id="30" dur="10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Cyberkapabiliteter</a:t>
            </a:r>
          </a:p>
        </p:txBody>
      </p:sp>
      <p:sp>
        <p:nvSpPr>
          <p:cNvPr id="477" name="Shape 477"/>
          <p:cNvSpPr txBox="1">
            <a:spLocks noGrp="1"/>
          </p:cNvSpPr>
          <p:nvPr>
            <p:ph type="body" idx="1"/>
          </p:nvPr>
        </p:nvSpPr>
        <p:spPr>
          <a:xfrm>
            <a:off x="1303800" y="1990050"/>
            <a:ext cx="3853800" cy="2541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Man må vide, hvem man står overfor</a:t>
            </a:r>
            <a:br>
              <a:rPr lang="da" sz="1400"/>
            </a:br>
            <a:r>
              <a:rPr lang="da" sz="1400"/>
              <a:t>– hvad er andre i stand til?</a:t>
            </a:r>
          </a:p>
          <a:p>
            <a:pPr marL="457200" lvl="0" indent="-317500" rtl="0">
              <a:spcBef>
                <a:spcPts val="0"/>
              </a:spcBef>
              <a:spcAft>
                <a:spcPts val="0"/>
              </a:spcAft>
              <a:buSzPts val="1400"/>
              <a:buChar char="●"/>
            </a:pPr>
            <a:r>
              <a:rPr lang="da" sz="1400"/>
              <a:t>Magtbalancen</a:t>
            </a:r>
          </a:p>
          <a:p>
            <a:pPr marL="457200" lvl="0" indent="-317500" rtl="0">
              <a:spcBef>
                <a:spcPts val="0"/>
              </a:spcBef>
              <a:spcAft>
                <a:spcPts val="0"/>
              </a:spcAft>
              <a:buSzPts val="1400"/>
              <a:buChar char="●"/>
            </a:pPr>
            <a:r>
              <a:rPr lang="da" sz="1400"/>
              <a:t>Stalin og Sovjetunionen</a:t>
            </a:r>
          </a:p>
          <a:p>
            <a:pPr marL="914400" lvl="1" indent="-317500" rtl="0">
              <a:spcBef>
                <a:spcPts val="0"/>
              </a:spcBef>
              <a:spcAft>
                <a:spcPts val="0"/>
              </a:spcAft>
              <a:buSzPts val="1400"/>
              <a:buChar char="○"/>
            </a:pPr>
            <a:r>
              <a:rPr lang="da" sz="1400"/>
              <a:t>6,5 mio. døde russiske soldater</a:t>
            </a:r>
          </a:p>
          <a:p>
            <a:pPr marL="914400" lvl="1" indent="-317500" rtl="0">
              <a:spcBef>
                <a:spcPts val="0"/>
              </a:spcBef>
              <a:spcAft>
                <a:spcPts val="0"/>
              </a:spcAft>
              <a:buSzPts val="1400"/>
              <a:buChar char="○"/>
            </a:pPr>
            <a:r>
              <a:rPr lang="da" sz="1400"/>
              <a:t>27 mio. russiske soldater og 17 mio. civile russere</a:t>
            </a:r>
          </a:p>
          <a:p>
            <a:pPr marL="457200" lvl="0" indent="-317500" rtl="0">
              <a:spcBef>
                <a:spcPts val="0"/>
              </a:spcBef>
              <a:buSzPts val="1400"/>
              <a:buChar char="●"/>
            </a:pPr>
            <a:r>
              <a:rPr lang="da" sz="1400"/>
              <a:t>… men i dag ved vi da meget mere ..?</a:t>
            </a:r>
          </a:p>
        </p:txBody>
      </p:sp>
      <p:pic>
        <p:nvPicPr>
          <p:cNvPr id="478" name="Shape 478"/>
          <p:cNvPicPr preferRelativeResize="0"/>
          <p:nvPr/>
        </p:nvPicPr>
        <p:blipFill>
          <a:blip r:embed="rId3">
            <a:alphaModFix/>
          </a:blip>
          <a:stretch>
            <a:fillRect/>
          </a:stretch>
        </p:blipFill>
        <p:spPr>
          <a:xfrm>
            <a:off x="5136825" y="1990050"/>
            <a:ext cx="3681601" cy="20722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7">
                                            <p:txEl>
                                              <p:pRg st="0" end="0"/>
                                            </p:txEl>
                                          </p:spTgt>
                                        </p:tgtEl>
                                        <p:attrNameLst>
                                          <p:attrName>style.visibility</p:attrName>
                                        </p:attrNameLst>
                                      </p:cBhvr>
                                      <p:to>
                                        <p:strVal val="visible"/>
                                      </p:to>
                                    </p:set>
                                    <p:animEffect transition="in" filter="fade">
                                      <p:cBhvr>
                                        <p:cTn id="7" dur="1000"/>
                                        <p:tgtEl>
                                          <p:spTgt spid="4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7">
                                            <p:txEl>
                                              <p:pRg st="1" end="1"/>
                                            </p:txEl>
                                          </p:spTgt>
                                        </p:tgtEl>
                                        <p:attrNameLst>
                                          <p:attrName>style.visibility</p:attrName>
                                        </p:attrNameLst>
                                      </p:cBhvr>
                                      <p:to>
                                        <p:strVal val="visible"/>
                                      </p:to>
                                    </p:set>
                                    <p:animEffect transition="in" filter="fade">
                                      <p:cBhvr>
                                        <p:cTn id="12" dur="1000"/>
                                        <p:tgtEl>
                                          <p:spTgt spid="4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7">
                                            <p:txEl>
                                              <p:pRg st="2" end="2"/>
                                            </p:txEl>
                                          </p:spTgt>
                                        </p:tgtEl>
                                        <p:attrNameLst>
                                          <p:attrName>style.visibility</p:attrName>
                                        </p:attrNameLst>
                                      </p:cBhvr>
                                      <p:to>
                                        <p:strVal val="visible"/>
                                      </p:to>
                                    </p:set>
                                    <p:animEffect transition="in" filter="fade">
                                      <p:cBhvr>
                                        <p:cTn id="17" dur="1000"/>
                                        <p:tgtEl>
                                          <p:spTgt spid="4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7">
                                            <p:txEl>
                                              <p:pRg st="3" end="3"/>
                                            </p:txEl>
                                          </p:spTgt>
                                        </p:tgtEl>
                                        <p:attrNameLst>
                                          <p:attrName>style.visibility</p:attrName>
                                        </p:attrNameLst>
                                      </p:cBhvr>
                                      <p:to>
                                        <p:strVal val="visible"/>
                                      </p:to>
                                    </p:set>
                                    <p:animEffect transition="in" filter="fade">
                                      <p:cBhvr>
                                        <p:cTn id="22" dur="1000"/>
                                        <p:tgtEl>
                                          <p:spTgt spid="47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7">
                                            <p:txEl>
                                              <p:pRg st="4" end="4"/>
                                            </p:txEl>
                                          </p:spTgt>
                                        </p:tgtEl>
                                        <p:attrNameLst>
                                          <p:attrName>style.visibility</p:attrName>
                                        </p:attrNameLst>
                                      </p:cBhvr>
                                      <p:to>
                                        <p:strVal val="visible"/>
                                      </p:to>
                                    </p:set>
                                    <p:animEffect transition="in" filter="fade">
                                      <p:cBhvr>
                                        <p:cTn id="27" dur="1000"/>
                                        <p:tgtEl>
                                          <p:spTgt spid="47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7">
                                            <p:txEl>
                                              <p:pRg st="5" end="5"/>
                                            </p:txEl>
                                          </p:spTgt>
                                        </p:tgtEl>
                                        <p:attrNameLst>
                                          <p:attrName>style.visibility</p:attrName>
                                        </p:attrNameLst>
                                      </p:cBhvr>
                                      <p:to>
                                        <p:strVal val="visible"/>
                                      </p:to>
                                    </p:set>
                                    <p:animEffect transition="in" filter="fade">
                                      <p:cBhvr>
                                        <p:cTn id="32" dur="1000"/>
                                        <p:tgtEl>
                                          <p:spTgt spid="47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Cyberkapabiliteter</a:t>
            </a:r>
          </a:p>
        </p:txBody>
      </p:sp>
      <p:pic>
        <p:nvPicPr>
          <p:cNvPr id="484" name="Shape 484"/>
          <p:cNvPicPr preferRelativeResize="0"/>
          <p:nvPr/>
        </p:nvPicPr>
        <p:blipFill rotWithShape="1">
          <a:blip r:embed="rId3">
            <a:alphaModFix/>
          </a:blip>
          <a:srcRect/>
          <a:stretch/>
        </p:blipFill>
        <p:spPr>
          <a:xfrm>
            <a:off x="152400" y="1978875"/>
            <a:ext cx="8839200" cy="2629662"/>
          </a:xfrm>
          <a:prstGeom prst="rect">
            <a:avLst/>
          </a:prstGeom>
          <a:noFill/>
          <a:ln>
            <a:noFill/>
          </a:ln>
        </p:spPr>
      </p:pic>
      <p:pic>
        <p:nvPicPr>
          <p:cNvPr id="485" name="Shape 485"/>
          <p:cNvPicPr preferRelativeResize="0"/>
          <p:nvPr/>
        </p:nvPicPr>
        <p:blipFill>
          <a:blip r:embed="rId4">
            <a:alphaModFix/>
          </a:blip>
          <a:stretch>
            <a:fillRect/>
          </a:stretch>
        </p:blipFill>
        <p:spPr>
          <a:xfrm>
            <a:off x="2753475" y="1834650"/>
            <a:ext cx="1692850" cy="953550"/>
          </a:xfrm>
          <a:prstGeom prst="rect">
            <a:avLst/>
          </a:prstGeom>
          <a:noFill/>
          <a:ln>
            <a:noFill/>
          </a:ln>
        </p:spPr>
      </p:pic>
      <p:cxnSp>
        <p:nvCxnSpPr>
          <p:cNvPr id="486" name="Shape 486"/>
          <p:cNvCxnSpPr/>
          <p:nvPr/>
        </p:nvCxnSpPr>
        <p:spPr>
          <a:xfrm>
            <a:off x="3599900" y="2788199"/>
            <a:ext cx="382800" cy="1206900"/>
          </a:xfrm>
          <a:prstGeom prst="straightConnector1">
            <a:avLst/>
          </a:prstGeom>
          <a:noFill/>
          <a:ln w="9525" cap="flat" cmpd="sng">
            <a:solidFill>
              <a:schemeClr val="dk2"/>
            </a:solidFill>
            <a:prstDash val="solid"/>
            <a:round/>
            <a:headEnd type="none" w="lg" len="lg"/>
            <a:tailEnd type="triangle" w="lg" len="lg"/>
          </a:ln>
        </p:spPr>
      </p:cxnSp>
      <p:pic>
        <p:nvPicPr>
          <p:cNvPr id="487" name="Shape 487"/>
          <p:cNvPicPr preferRelativeResize="0"/>
          <p:nvPr/>
        </p:nvPicPr>
        <p:blipFill>
          <a:blip r:embed="rId5">
            <a:alphaModFix/>
          </a:blip>
          <a:stretch>
            <a:fillRect/>
          </a:stretch>
        </p:blipFill>
        <p:spPr>
          <a:xfrm>
            <a:off x="1438900" y="3143825"/>
            <a:ext cx="1734276" cy="1136624"/>
          </a:xfrm>
          <a:prstGeom prst="rect">
            <a:avLst/>
          </a:prstGeom>
          <a:noFill/>
          <a:ln>
            <a:noFill/>
          </a:ln>
        </p:spPr>
      </p:pic>
      <p:cxnSp>
        <p:nvCxnSpPr>
          <p:cNvPr id="488" name="Shape 488"/>
          <p:cNvCxnSpPr/>
          <p:nvPr/>
        </p:nvCxnSpPr>
        <p:spPr>
          <a:xfrm>
            <a:off x="2789375" y="3793700"/>
            <a:ext cx="1057800" cy="219900"/>
          </a:xfrm>
          <a:prstGeom prst="straightConnector1">
            <a:avLst/>
          </a:prstGeom>
          <a:noFill/>
          <a:ln w="9525" cap="flat" cmpd="sng">
            <a:solidFill>
              <a:schemeClr val="dk2"/>
            </a:solidFill>
            <a:prstDash val="solid"/>
            <a:round/>
            <a:headEnd type="none" w="lg" len="lg"/>
            <a:tailEnd type="triangle" w="lg" len="lg"/>
          </a:ln>
        </p:spPr>
      </p:cxnSp>
      <p:pic>
        <p:nvPicPr>
          <p:cNvPr id="489" name="Shape 489"/>
          <p:cNvPicPr preferRelativeResize="0"/>
          <p:nvPr/>
        </p:nvPicPr>
        <p:blipFill>
          <a:blip r:embed="rId6">
            <a:alphaModFix/>
          </a:blip>
          <a:stretch>
            <a:fillRect/>
          </a:stretch>
        </p:blipFill>
        <p:spPr>
          <a:xfrm>
            <a:off x="6510350" y="1886242"/>
            <a:ext cx="2075595" cy="1340900"/>
          </a:xfrm>
          <a:prstGeom prst="rect">
            <a:avLst/>
          </a:prstGeom>
          <a:noFill/>
          <a:ln>
            <a:noFill/>
          </a:ln>
        </p:spPr>
      </p:pic>
      <p:cxnSp>
        <p:nvCxnSpPr>
          <p:cNvPr id="490" name="Shape 490"/>
          <p:cNvCxnSpPr/>
          <p:nvPr/>
        </p:nvCxnSpPr>
        <p:spPr>
          <a:xfrm>
            <a:off x="7469050" y="3241400"/>
            <a:ext cx="1165200" cy="916800"/>
          </a:xfrm>
          <a:prstGeom prst="straightConnector1">
            <a:avLst/>
          </a:prstGeom>
          <a:noFill/>
          <a:ln w="9525" cap="flat" cmpd="sng">
            <a:solidFill>
              <a:schemeClr val="dk2"/>
            </a:solidFill>
            <a:prstDash val="solid"/>
            <a:round/>
            <a:headEnd type="none" w="lg" len="lg"/>
            <a:tailEnd type="triangle" w="lg" len="lg"/>
          </a:ln>
        </p:spPr>
      </p:cxnSp>
      <p:sp>
        <p:nvSpPr>
          <p:cNvPr id="491" name="Shape 491"/>
          <p:cNvSpPr txBox="1"/>
          <p:nvPr/>
        </p:nvSpPr>
        <p:spPr>
          <a:xfrm>
            <a:off x="6510350" y="3158250"/>
            <a:ext cx="1754700" cy="314400"/>
          </a:xfrm>
          <a:prstGeom prst="rect">
            <a:avLst/>
          </a:prstGeom>
          <a:noFill/>
          <a:ln>
            <a:noFill/>
          </a:ln>
        </p:spPr>
        <p:txBody>
          <a:bodyPr wrap="square" lIns="91425" tIns="91425" rIns="91425" bIns="91425" anchor="t" anchorCtr="0">
            <a:noAutofit/>
          </a:bodyPr>
          <a:lstStyle/>
          <a:p>
            <a:pPr marL="0" lvl="0" indent="0">
              <a:spcBef>
                <a:spcPts val="0"/>
              </a:spcBef>
              <a:buNone/>
            </a:pPr>
            <a:r>
              <a:rPr lang="da" sz="1000"/>
              <a:t>Superhacker</a:t>
            </a:r>
          </a:p>
        </p:txBody>
      </p:sp>
      <p:sp>
        <p:nvSpPr>
          <p:cNvPr id="492" name="Shape 492"/>
          <p:cNvSpPr txBox="1"/>
          <p:nvPr/>
        </p:nvSpPr>
        <p:spPr>
          <a:xfrm>
            <a:off x="3682150" y="2715550"/>
            <a:ext cx="1754700" cy="314400"/>
          </a:xfrm>
          <a:prstGeom prst="rect">
            <a:avLst/>
          </a:prstGeom>
          <a:noFill/>
          <a:ln>
            <a:noFill/>
          </a:ln>
        </p:spPr>
        <p:txBody>
          <a:bodyPr wrap="square" lIns="91425" tIns="91425" rIns="91425" bIns="91425" anchor="t" anchorCtr="0">
            <a:noAutofit/>
          </a:bodyPr>
          <a:lstStyle/>
          <a:p>
            <a:pPr marL="0" lvl="0" indent="0" rtl="0">
              <a:spcBef>
                <a:spcPts val="0"/>
              </a:spcBef>
              <a:buNone/>
            </a:pPr>
            <a:r>
              <a:rPr lang="da" sz="1000"/>
              <a:t>2,59 kpm</a:t>
            </a:r>
          </a:p>
        </p:txBody>
      </p:sp>
      <p:pic>
        <p:nvPicPr>
          <p:cNvPr id="493" name="Shape 493"/>
          <p:cNvPicPr preferRelativeResize="0"/>
          <p:nvPr/>
        </p:nvPicPr>
        <p:blipFill>
          <a:blip r:embed="rId7">
            <a:alphaModFix/>
          </a:blip>
          <a:stretch>
            <a:fillRect/>
          </a:stretch>
        </p:blipFill>
        <p:spPr>
          <a:xfrm>
            <a:off x="803050" y="1751500"/>
            <a:ext cx="884105" cy="1340901"/>
          </a:xfrm>
          <a:prstGeom prst="rect">
            <a:avLst/>
          </a:prstGeom>
          <a:noFill/>
          <a:ln>
            <a:noFill/>
          </a:ln>
        </p:spPr>
      </p:pic>
      <p:cxnSp>
        <p:nvCxnSpPr>
          <p:cNvPr id="494" name="Shape 494"/>
          <p:cNvCxnSpPr/>
          <p:nvPr/>
        </p:nvCxnSpPr>
        <p:spPr>
          <a:xfrm rot="10800000" flipH="1">
            <a:off x="1684850" y="2817350"/>
            <a:ext cx="547800" cy="51600"/>
          </a:xfrm>
          <a:prstGeom prst="straightConnector1">
            <a:avLst/>
          </a:prstGeom>
          <a:noFill/>
          <a:ln w="9525" cap="flat" cmpd="sng">
            <a:solidFill>
              <a:schemeClr val="dk2"/>
            </a:solidFill>
            <a:prstDash val="solid"/>
            <a:round/>
            <a:headEnd type="none" w="lg" len="lg"/>
            <a:tailEnd type="triangle" w="lg" len="lg"/>
          </a:ln>
        </p:spPr>
      </p:cxnSp>
      <p:sp>
        <p:nvSpPr>
          <p:cNvPr id="495" name="Shape 495"/>
          <p:cNvSpPr/>
          <p:nvPr/>
        </p:nvSpPr>
        <p:spPr>
          <a:xfrm>
            <a:off x="2199700" y="2765975"/>
            <a:ext cx="112200" cy="112200"/>
          </a:xfrm>
          <a:prstGeom prst="ellipse">
            <a:avLst/>
          </a:prstGeom>
          <a:solidFill>
            <a:srgbClr val="FF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96" name="Shape 496"/>
          <p:cNvSpPr/>
          <p:nvPr/>
        </p:nvSpPr>
        <p:spPr>
          <a:xfrm>
            <a:off x="3805000" y="3995100"/>
            <a:ext cx="112200" cy="112200"/>
          </a:xfrm>
          <a:prstGeom prst="ellipse">
            <a:avLst/>
          </a:prstGeom>
          <a:solidFill>
            <a:srgbClr val="FF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97" name="Shape 497"/>
          <p:cNvSpPr/>
          <p:nvPr/>
        </p:nvSpPr>
        <p:spPr>
          <a:xfrm>
            <a:off x="3950100" y="3948300"/>
            <a:ext cx="112200" cy="112200"/>
          </a:xfrm>
          <a:prstGeom prst="ellipse">
            <a:avLst/>
          </a:prstGeom>
          <a:solidFill>
            <a:srgbClr val="FF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98" name="Shape 498"/>
          <p:cNvSpPr/>
          <p:nvPr/>
        </p:nvSpPr>
        <p:spPr>
          <a:xfrm>
            <a:off x="8634250" y="4126125"/>
            <a:ext cx="112200" cy="112200"/>
          </a:xfrm>
          <a:prstGeom prst="ellipse">
            <a:avLst/>
          </a:prstGeom>
          <a:solidFill>
            <a:srgbClr val="FF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99" name="Shape 499"/>
          <p:cNvSpPr txBox="1"/>
          <p:nvPr/>
        </p:nvSpPr>
        <p:spPr>
          <a:xfrm>
            <a:off x="1390000" y="1283475"/>
            <a:ext cx="4347900" cy="314400"/>
          </a:xfrm>
          <a:prstGeom prst="rect">
            <a:avLst/>
          </a:prstGeom>
          <a:noFill/>
          <a:ln>
            <a:noFill/>
          </a:ln>
        </p:spPr>
        <p:txBody>
          <a:bodyPr wrap="square" lIns="91425" tIns="91425" rIns="91425" bIns="91425" anchor="t" anchorCtr="0">
            <a:noAutofit/>
          </a:bodyPr>
          <a:lstStyle/>
          <a:p>
            <a:pPr marL="0" lvl="0" indent="0">
              <a:spcBef>
                <a:spcPts val="0"/>
              </a:spcBef>
              <a:buNone/>
            </a:pPr>
            <a:r>
              <a:rPr lang="da"/>
              <a:t>Normalfordeling vs. power laws-fordeling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3"/>
                                        </p:tgtEl>
                                        <p:attrNameLst>
                                          <p:attrName>style.visibility</p:attrName>
                                        </p:attrNameLst>
                                      </p:cBhvr>
                                      <p:to>
                                        <p:strVal val="visible"/>
                                      </p:to>
                                    </p:set>
                                    <p:animEffect transition="in" filter="fade">
                                      <p:cBhvr>
                                        <p:cTn id="7" dur="1000"/>
                                        <p:tgtEl>
                                          <p:spTgt spid="4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4"/>
                                        </p:tgtEl>
                                        <p:attrNameLst>
                                          <p:attrName>style.visibility</p:attrName>
                                        </p:attrNameLst>
                                      </p:cBhvr>
                                      <p:to>
                                        <p:strVal val="visible"/>
                                      </p:to>
                                    </p:set>
                                    <p:animEffect transition="in" filter="fade">
                                      <p:cBhvr>
                                        <p:cTn id="12" dur="1000"/>
                                        <p:tgtEl>
                                          <p:spTgt spid="494"/>
                                        </p:tgtEl>
                                      </p:cBhvr>
                                    </p:animEffect>
                                  </p:childTnLst>
                                </p:cTn>
                              </p:par>
                              <p:par>
                                <p:cTn id="13" presetID="10" presetClass="entr" presetSubtype="0" fill="hold" nodeType="withEffect">
                                  <p:stCondLst>
                                    <p:cond delay="0"/>
                                  </p:stCondLst>
                                  <p:childTnLst>
                                    <p:set>
                                      <p:cBhvr>
                                        <p:cTn id="14" dur="1" fill="hold">
                                          <p:stCondLst>
                                            <p:cond delay="0"/>
                                          </p:stCondLst>
                                        </p:cTn>
                                        <p:tgtEl>
                                          <p:spTgt spid="495"/>
                                        </p:tgtEl>
                                        <p:attrNameLst>
                                          <p:attrName>style.visibility</p:attrName>
                                        </p:attrNameLst>
                                      </p:cBhvr>
                                      <p:to>
                                        <p:strVal val="visible"/>
                                      </p:to>
                                    </p:set>
                                    <p:animEffect transition="in" filter="fade">
                                      <p:cBhvr>
                                        <p:cTn id="15" dur="1000"/>
                                        <p:tgtEl>
                                          <p:spTgt spid="49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85"/>
                                        </p:tgtEl>
                                        <p:attrNameLst>
                                          <p:attrName>style.visibility</p:attrName>
                                        </p:attrNameLst>
                                      </p:cBhvr>
                                      <p:to>
                                        <p:strVal val="visible"/>
                                      </p:to>
                                    </p:set>
                                    <p:animEffect transition="in" filter="fade">
                                      <p:cBhvr>
                                        <p:cTn id="20" dur="1000"/>
                                        <p:tgtEl>
                                          <p:spTgt spid="485"/>
                                        </p:tgtEl>
                                      </p:cBhvr>
                                    </p:animEffect>
                                  </p:childTnLst>
                                </p:cTn>
                              </p:par>
                              <p:par>
                                <p:cTn id="21" presetID="10" presetClass="entr" presetSubtype="0" fill="hold" nodeType="withEffect">
                                  <p:stCondLst>
                                    <p:cond delay="0"/>
                                  </p:stCondLst>
                                  <p:childTnLst>
                                    <p:set>
                                      <p:cBhvr>
                                        <p:cTn id="22" dur="1" fill="hold">
                                          <p:stCondLst>
                                            <p:cond delay="0"/>
                                          </p:stCondLst>
                                        </p:cTn>
                                        <p:tgtEl>
                                          <p:spTgt spid="486"/>
                                        </p:tgtEl>
                                        <p:attrNameLst>
                                          <p:attrName>style.visibility</p:attrName>
                                        </p:attrNameLst>
                                      </p:cBhvr>
                                      <p:to>
                                        <p:strVal val="visible"/>
                                      </p:to>
                                    </p:set>
                                    <p:animEffect transition="in" filter="fade">
                                      <p:cBhvr>
                                        <p:cTn id="23" dur="1000"/>
                                        <p:tgtEl>
                                          <p:spTgt spid="48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97"/>
                                        </p:tgtEl>
                                        <p:attrNameLst>
                                          <p:attrName>style.visibility</p:attrName>
                                        </p:attrNameLst>
                                      </p:cBhvr>
                                      <p:to>
                                        <p:strVal val="visible"/>
                                      </p:to>
                                    </p:set>
                                    <p:animEffect transition="in" filter="fade">
                                      <p:cBhvr>
                                        <p:cTn id="28" dur="1000"/>
                                        <p:tgtEl>
                                          <p:spTgt spid="49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92"/>
                                        </p:tgtEl>
                                        <p:attrNameLst>
                                          <p:attrName>style.visibility</p:attrName>
                                        </p:attrNameLst>
                                      </p:cBhvr>
                                      <p:to>
                                        <p:strVal val="visible"/>
                                      </p:to>
                                    </p:set>
                                    <p:animEffect transition="in" filter="fade">
                                      <p:cBhvr>
                                        <p:cTn id="33" dur="1000"/>
                                        <p:tgtEl>
                                          <p:spTgt spid="49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87"/>
                                        </p:tgtEl>
                                        <p:attrNameLst>
                                          <p:attrName>style.visibility</p:attrName>
                                        </p:attrNameLst>
                                      </p:cBhvr>
                                      <p:to>
                                        <p:strVal val="visible"/>
                                      </p:to>
                                    </p:set>
                                    <p:animEffect transition="in" filter="fade">
                                      <p:cBhvr>
                                        <p:cTn id="38" dur="1000"/>
                                        <p:tgtEl>
                                          <p:spTgt spid="487"/>
                                        </p:tgtEl>
                                      </p:cBhvr>
                                    </p:animEffect>
                                  </p:childTnLst>
                                </p:cTn>
                              </p:par>
                              <p:par>
                                <p:cTn id="39" presetID="10" presetClass="entr" presetSubtype="0" fill="hold" nodeType="withEffect">
                                  <p:stCondLst>
                                    <p:cond delay="0"/>
                                  </p:stCondLst>
                                  <p:childTnLst>
                                    <p:set>
                                      <p:cBhvr>
                                        <p:cTn id="40" dur="1" fill="hold">
                                          <p:stCondLst>
                                            <p:cond delay="0"/>
                                          </p:stCondLst>
                                        </p:cTn>
                                        <p:tgtEl>
                                          <p:spTgt spid="488"/>
                                        </p:tgtEl>
                                        <p:attrNameLst>
                                          <p:attrName>style.visibility</p:attrName>
                                        </p:attrNameLst>
                                      </p:cBhvr>
                                      <p:to>
                                        <p:strVal val="visible"/>
                                      </p:to>
                                    </p:set>
                                    <p:animEffect transition="in" filter="fade">
                                      <p:cBhvr>
                                        <p:cTn id="41" dur="1000"/>
                                        <p:tgtEl>
                                          <p:spTgt spid="48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96"/>
                                        </p:tgtEl>
                                        <p:attrNameLst>
                                          <p:attrName>style.visibility</p:attrName>
                                        </p:attrNameLst>
                                      </p:cBhvr>
                                      <p:to>
                                        <p:strVal val="visible"/>
                                      </p:to>
                                    </p:set>
                                    <p:animEffect transition="in" filter="fade">
                                      <p:cBhvr>
                                        <p:cTn id="46" dur="1000"/>
                                        <p:tgtEl>
                                          <p:spTgt spid="49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89"/>
                                        </p:tgtEl>
                                        <p:attrNameLst>
                                          <p:attrName>style.visibility</p:attrName>
                                        </p:attrNameLst>
                                      </p:cBhvr>
                                      <p:to>
                                        <p:strVal val="visible"/>
                                      </p:to>
                                    </p:set>
                                    <p:animEffect transition="in" filter="fade">
                                      <p:cBhvr>
                                        <p:cTn id="51" dur="1000"/>
                                        <p:tgtEl>
                                          <p:spTgt spid="489"/>
                                        </p:tgtEl>
                                      </p:cBhvr>
                                    </p:animEffect>
                                  </p:childTnLst>
                                </p:cTn>
                              </p:par>
                              <p:par>
                                <p:cTn id="52" presetID="10" presetClass="entr" presetSubtype="0" fill="hold" nodeType="withEffect">
                                  <p:stCondLst>
                                    <p:cond delay="0"/>
                                  </p:stCondLst>
                                  <p:childTnLst>
                                    <p:set>
                                      <p:cBhvr>
                                        <p:cTn id="53" dur="1" fill="hold">
                                          <p:stCondLst>
                                            <p:cond delay="0"/>
                                          </p:stCondLst>
                                        </p:cTn>
                                        <p:tgtEl>
                                          <p:spTgt spid="490"/>
                                        </p:tgtEl>
                                        <p:attrNameLst>
                                          <p:attrName>style.visibility</p:attrName>
                                        </p:attrNameLst>
                                      </p:cBhvr>
                                      <p:to>
                                        <p:strVal val="visible"/>
                                      </p:to>
                                    </p:set>
                                    <p:animEffect transition="in" filter="fade">
                                      <p:cBhvr>
                                        <p:cTn id="54" dur="1000"/>
                                        <p:tgtEl>
                                          <p:spTgt spid="49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91"/>
                                        </p:tgtEl>
                                        <p:attrNameLst>
                                          <p:attrName>style.visibility</p:attrName>
                                        </p:attrNameLst>
                                      </p:cBhvr>
                                      <p:to>
                                        <p:strVal val="visible"/>
                                      </p:to>
                                    </p:set>
                                    <p:animEffect transition="in" filter="fade">
                                      <p:cBhvr>
                                        <p:cTn id="59" dur="1000"/>
                                        <p:tgtEl>
                                          <p:spTgt spid="49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98"/>
                                        </p:tgtEl>
                                        <p:attrNameLst>
                                          <p:attrName>style.visibility</p:attrName>
                                        </p:attrNameLst>
                                      </p:cBhvr>
                                      <p:to>
                                        <p:strVal val="visible"/>
                                      </p:to>
                                    </p:set>
                                    <p:animEffect transition="in" filter="fade">
                                      <p:cBhvr>
                                        <p:cTn id="64" dur="10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Afslutning</a:t>
            </a:r>
          </a:p>
        </p:txBody>
      </p:sp>
      <p:sp>
        <p:nvSpPr>
          <p:cNvPr id="505" name="Shape 505"/>
          <p:cNvSpPr txBox="1">
            <a:spLocks noGrp="1"/>
          </p:cNvSpPr>
          <p:nvPr>
            <p:ph type="body" idx="1"/>
          </p:nvPr>
        </p:nvSpPr>
        <p:spPr>
          <a:xfrm>
            <a:off x="1303800" y="1990050"/>
            <a:ext cx="4228200" cy="2541600"/>
          </a:xfrm>
          <a:prstGeom prst="rect">
            <a:avLst/>
          </a:prstGeom>
        </p:spPr>
        <p:txBody>
          <a:bodyPr wrap="square" lIns="91425" tIns="91425" rIns="91425" bIns="91425" anchor="t" anchorCtr="0">
            <a:noAutofit/>
          </a:bodyPr>
          <a:lstStyle/>
          <a:p>
            <a:pPr marL="457200" lvl="0" indent="-311150" rtl="0">
              <a:spcBef>
                <a:spcPts val="0"/>
              </a:spcBef>
              <a:spcAft>
                <a:spcPts val="0"/>
              </a:spcAft>
              <a:buSzPts val="1300"/>
              <a:buChar char="●"/>
            </a:pPr>
            <a:r>
              <a:rPr lang="da"/>
              <a:t>Hvem er den svage part i fremtiden?</a:t>
            </a:r>
          </a:p>
          <a:p>
            <a:pPr marL="457200" lvl="0" indent="-311150" rtl="0">
              <a:spcBef>
                <a:spcPts val="0"/>
              </a:spcBef>
              <a:spcAft>
                <a:spcPts val="0"/>
              </a:spcAft>
              <a:buSzPts val="1300"/>
              <a:buChar char="●"/>
            </a:pPr>
            <a:r>
              <a:rPr lang="da"/>
              <a:t>Patriotiske hackergrupper </a:t>
            </a:r>
            <a:br>
              <a:rPr lang="da"/>
            </a:br>
            <a:r>
              <a:rPr lang="da"/>
              <a:t>og andre ikke-statslige aktører</a:t>
            </a:r>
          </a:p>
          <a:p>
            <a:pPr marL="457200" lvl="0" indent="-311150" rtl="0">
              <a:spcBef>
                <a:spcPts val="0"/>
              </a:spcBef>
              <a:buSzPts val="1300"/>
              <a:buChar char="●"/>
            </a:pPr>
            <a:r>
              <a:rPr lang="da"/>
              <a:t>Cryptovaluta</a:t>
            </a:r>
          </a:p>
        </p:txBody>
      </p:sp>
      <p:pic>
        <p:nvPicPr>
          <p:cNvPr id="506" name="Shape 506"/>
          <p:cNvPicPr preferRelativeResize="0"/>
          <p:nvPr/>
        </p:nvPicPr>
        <p:blipFill>
          <a:blip r:embed="rId3">
            <a:alphaModFix/>
          </a:blip>
          <a:stretch>
            <a:fillRect/>
          </a:stretch>
        </p:blipFill>
        <p:spPr>
          <a:xfrm>
            <a:off x="5739600" y="956925"/>
            <a:ext cx="2990850" cy="3810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Revolutioner i krigsførelse:</a:t>
            </a:r>
          </a:p>
          <a:p>
            <a:pPr marL="0" lvl="0" indent="0">
              <a:spcBef>
                <a:spcPts val="0"/>
              </a:spcBef>
              <a:buNone/>
            </a:pPr>
            <a:r>
              <a:rPr lang="da"/>
              <a:t>Hoplitrevolutionen</a:t>
            </a:r>
          </a:p>
        </p:txBody>
      </p:sp>
      <p:sp>
        <p:nvSpPr>
          <p:cNvPr id="291" name="Shape 291"/>
          <p:cNvSpPr txBox="1">
            <a:spLocks noGrp="1"/>
          </p:cNvSpPr>
          <p:nvPr>
            <p:ph type="body" idx="1"/>
          </p:nvPr>
        </p:nvSpPr>
        <p:spPr>
          <a:xfrm>
            <a:off x="1303800" y="1990050"/>
            <a:ext cx="2731500" cy="2541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Ca. 400 år f.kr.</a:t>
            </a:r>
          </a:p>
          <a:p>
            <a:pPr marL="457200" lvl="0" indent="-317500" rtl="0">
              <a:spcBef>
                <a:spcPts val="0"/>
              </a:spcBef>
              <a:spcAft>
                <a:spcPts val="0"/>
              </a:spcAft>
              <a:buSzPts val="1400"/>
              <a:buChar char="●"/>
            </a:pPr>
            <a:r>
              <a:rPr lang="da" sz="1400"/>
              <a:t>Korpsånd: “os” mod “dem”</a:t>
            </a:r>
          </a:p>
          <a:p>
            <a:pPr marL="457200" lvl="0" indent="-317500" rtl="0">
              <a:spcBef>
                <a:spcPts val="0"/>
              </a:spcBef>
              <a:spcAft>
                <a:spcPts val="0"/>
              </a:spcAft>
              <a:buSzPts val="1400"/>
              <a:buChar char="●"/>
            </a:pPr>
            <a:r>
              <a:rPr lang="da" sz="1400"/>
              <a:t>Følelsen af at være en del af en enhed</a:t>
            </a:r>
          </a:p>
          <a:p>
            <a:pPr marL="457200" lvl="0" indent="-317500">
              <a:spcBef>
                <a:spcPts val="0"/>
              </a:spcBef>
              <a:buSzPts val="1400"/>
              <a:buChar char="●"/>
            </a:pPr>
            <a:r>
              <a:rPr lang="da" sz="1400"/>
              <a:t>Banalt, men stadig enormt vigtigt – fx Vietnam</a:t>
            </a:r>
          </a:p>
        </p:txBody>
      </p:sp>
      <p:pic>
        <p:nvPicPr>
          <p:cNvPr id="292" name="Shape 292"/>
          <p:cNvPicPr preferRelativeResize="0"/>
          <p:nvPr/>
        </p:nvPicPr>
        <p:blipFill>
          <a:blip r:embed="rId3">
            <a:alphaModFix/>
          </a:blip>
          <a:stretch>
            <a:fillRect/>
          </a:stretch>
        </p:blipFill>
        <p:spPr>
          <a:xfrm>
            <a:off x="4035325" y="1597863"/>
            <a:ext cx="4762500" cy="3019425"/>
          </a:xfrm>
          <a:prstGeom prst="rect">
            <a:avLst/>
          </a:prstGeom>
          <a:noFill/>
          <a:ln>
            <a:noFill/>
          </a:ln>
        </p:spPr>
      </p:pic>
      <p:sp>
        <p:nvSpPr>
          <p:cNvPr id="293" name="Shape 293"/>
          <p:cNvSpPr txBox="1"/>
          <p:nvPr/>
        </p:nvSpPr>
        <p:spPr>
          <a:xfrm>
            <a:off x="6407150" y="4797175"/>
            <a:ext cx="2695800" cy="314400"/>
          </a:xfrm>
          <a:prstGeom prst="rect">
            <a:avLst/>
          </a:prstGeom>
          <a:noFill/>
          <a:ln>
            <a:noFill/>
          </a:ln>
        </p:spPr>
        <p:txBody>
          <a:bodyPr wrap="square" lIns="91425" tIns="91425" rIns="91425" bIns="91425" anchor="t" anchorCtr="0">
            <a:noAutofit/>
          </a:bodyPr>
          <a:lstStyle/>
          <a:p>
            <a:pPr marL="0" lvl="0" indent="0">
              <a:spcBef>
                <a:spcPts val="0"/>
              </a:spcBef>
              <a:buNone/>
            </a:pPr>
            <a:r>
              <a:rPr lang="da" sz="800"/>
              <a:t>Baseret på Harste 2014 &amp; Grayling 2017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Reinhart Kosellecks tids-teori</a:t>
            </a:r>
          </a:p>
        </p:txBody>
      </p:sp>
      <p:cxnSp>
        <p:nvCxnSpPr>
          <p:cNvPr id="512" name="Shape 512"/>
          <p:cNvCxnSpPr/>
          <p:nvPr/>
        </p:nvCxnSpPr>
        <p:spPr>
          <a:xfrm>
            <a:off x="1426200" y="1766650"/>
            <a:ext cx="0" cy="2530200"/>
          </a:xfrm>
          <a:prstGeom prst="straightConnector1">
            <a:avLst/>
          </a:prstGeom>
          <a:noFill/>
          <a:ln w="9525" cap="flat" cmpd="sng">
            <a:solidFill>
              <a:schemeClr val="dk2"/>
            </a:solidFill>
            <a:prstDash val="solid"/>
            <a:round/>
            <a:headEnd type="none" w="lg" len="lg"/>
            <a:tailEnd type="none" w="lg" len="lg"/>
          </a:ln>
        </p:spPr>
      </p:cxnSp>
      <p:cxnSp>
        <p:nvCxnSpPr>
          <p:cNvPr id="513" name="Shape 513"/>
          <p:cNvCxnSpPr/>
          <p:nvPr/>
        </p:nvCxnSpPr>
        <p:spPr>
          <a:xfrm>
            <a:off x="1444600" y="4269375"/>
            <a:ext cx="5925600" cy="0"/>
          </a:xfrm>
          <a:prstGeom prst="straightConnector1">
            <a:avLst/>
          </a:prstGeom>
          <a:noFill/>
          <a:ln w="9525" cap="flat" cmpd="sng">
            <a:solidFill>
              <a:schemeClr val="dk2"/>
            </a:solidFill>
            <a:prstDash val="solid"/>
            <a:round/>
            <a:headEnd type="none" w="lg" len="lg"/>
            <a:tailEnd type="none" w="lg" len="lg"/>
          </a:ln>
        </p:spPr>
      </p:cxnSp>
      <p:sp>
        <p:nvSpPr>
          <p:cNvPr id="514" name="Shape 514"/>
          <p:cNvSpPr txBox="1"/>
          <p:nvPr/>
        </p:nvSpPr>
        <p:spPr>
          <a:xfrm>
            <a:off x="825250" y="1405200"/>
            <a:ext cx="1472100" cy="496800"/>
          </a:xfrm>
          <a:prstGeom prst="rect">
            <a:avLst/>
          </a:prstGeom>
          <a:noFill/>
          <a:ln>
            <a:noFill/>
          </a:ln>
        </p:spPr>
        <p:txBody>
          <a:bodyPr wrap="square" lIns="91425" tIns="91425" rIns="91425" bIns="91425" anchor="t" anchorCtr="0">
            <a:noAutofit/>
          </a:bodyPr>
          <a:lstStyle/>
          <a:p>
            <a:pPr marL="0" lvl="0" indent="0">
              <a:spcBef>
                <a:spcPts val="0"/>
              </a:spcBef>
              <a:buNone/>
            </a:pPr>
            <a:r>
              <a:rPr lang="da"/>
              <a:t>Forandringer</a:t>
            </a:r>
          </a:p>
        </p:txBody>
      </p:sp>
      <p:sp>
        <p:nvSpPr>
          <p:cNvPr id="515" name="Shape 515"/>
          <p:cNvSpPr txBox="1"/>
          <p:nvPr/>
        </p:nvSpPr>
        <p:spPr>
          <a:xfrm>
            <a:off x="7388600" y="4020975"/>
            <a:ext cx="1472100" cy="496800"/>
          </a:xfrm>
          <a:prstGeom prst="rect">
            <a:avLst/>
          </a:prstGeom>
          <a:noFill/>
          <a:ln>
            <a:noFill/>
          </a:ln>
        </p:spPr>
        <p:txBody>
          <a:bodyPr wrap="square" lIns="91425" tIns="91425" rIns="91425" bIns="91425" anchor="t" anchorCtr="0">
            <a:noAutofit/>
          </a:bodyPr>
          <a:lstStyle/>
          <a:p>
            <a:pPr marL="0" lvl="0" indent="0" rtl="0">
              <a:spcBef>
                <a:spcPts val="0"/>
              </a:spcBef>
              <a:buNone/>
            </a:pPr>
            <a:r>
              <a:rPr lang="da"/>
              <a:t>Tid</a:t>
            </a:r>
          </a:p>
        </p:txBody>
      </p:sp>
      <p:sp>
        <p:nvSpPr>
          <p:cNvPr id="516" name="Shape 516"/>
          <p:cNvSpPr/>
          <p:nvPr/>
        </p:nvSpPr>
        <p:spPr>
          <a:xfrm>
            <a:off x="1426200" y="1490600"/>
            <a:ext cx="5925675" cy="2778675"/>
          </a:xfrm>
          <a:custGeom>
            <a:avLst/>
            <a:gdLst/>
            <a:ahLst/>
            <a:cxnLst/>
            <a:rect l="0" t="0" r="0" b="0"/>
            <a:pathLst>
              <a:path w="237027" h="111147" extrusionOk="0">
                <a:moveTo>
                  <a:pt x="0" y="111147"/>
                </a:moveTo>
                <a:cubicBezTo>
                  <a:pt x="28094" y="105627"/>
                  <a:pt x="129062" y="96551"/>
                  <a:pt x="168567" y="78027"/>
                </a:cubicBezTo>
                <a:cubicBezTo>
                  <a:pt x="208071" y="59502"/>
                  <a:pt x="225617" y="13004"/>
                  <a:pt x="237027" y="0"/>
                </a:cubicBezTo>
              </a:path>
            </a:pathLst>
          </a:custGeom>
          <a:noFill/>
          <a:ln w="9525" cap="flat" cmpd="sng">
            <a:solidFill>
              <a:schemeClr val="dk2"/>
            </a:solidFill>
            <a:prstDash val="solid"/>
            <a:round/>
            <a:headEnd type="none" w="lg" len="lg"/>
            <a:tailEnd type="none" w="lg" len="lg"/>
          </a:ln>
        </p:spPr>
      </p:sp>
      <p:cxnSp>
        <p:nvCxnSpPr>
          <p:cNvPr id="517" name="Shape 517"/>
          <p:cNvCxnSpPr/>
          <p:nvPr/>
        </p:nvCxnSpPr>
        <p:spPr>
          <a:xfrm>
            <a:off x="6466925" y="2806375"/>
            <a:ext cx="0" cy="1462800"/>
          </a:xfrm>
          <a:prstGeom prst="straightConnector1">
            <a:avLst/>
          </a:prstGeom>
          <a:noFill/>
          <a:ln w="9525" cap="flat" cmpd="sng">
            <a:solidFill>
              <a:schemeClr val="dk2"/>
            </a:solidFill>
            <a:prstDash val="solid"/>
            <a:round/>
            <a:headEnd type="none" w="lg" len="lg"/>
            <a:tailEnd type="none" w="lg" len="lg"/>
          </a:ln>
        </p:spPr>
      </p:cxnSp>
      <p:cxnSp>
        <p:nvCxnSpPr>
          <p:cNvPr id="518" name="Shape 518"/>
          <p:cNvCxnSpPr/>
          <p:nvPr/>
        </p:nvCxnSpPr>
        <p:spPr>
          <a:xfrm>
            <a:off x="5787475" y="3358450"/>
            <a:ext cx="0" cy="910800"/>
          </a:xfrm>
          <a:prstGeom prst="straightConnector1">
            <a:avLst/>
          </a:prstGeom>
          <a:noFill/>
          <a:ln w="9525" cap="flat" cmpd="sng">
            <a:solidFill>
              <a:schemeClr val="dk2"/>
            </a:solidFill>
            <a:prstDash val="solid"/>
            <a:round/>
            <a:headEnd type="none" w="lg" len="lg"/>
            <a:tailEnd type="none" w="lg" len="lg"/>
          </a:ln>
        </p:spPr>
      </p:cxnSp>
      <p:sp>
        <p:nvSpPr>
          <p:cNvPr id="519" name="Shape 519"/>
          <p:cNvSpPr txBox="1"/>
          <p:nvPr/>
        </p:nvSpPr>
        <p:spPr>
          <a:xfrm>
            <a:off x="6173075" y="3541600"/>
            <a:ext cx="587700" cy="332100"/>
          </a:xfrm>
          <a:prstGeom prst="rect">
            <a:avLst/>
          </a:prstGeom>
          <a:solidFill>
            <a:srgbClr val="FFFFFF"/>
          </a:solidFill>
          <a:ln>
            <a:noFill/>
          </a:ln>
        </p:spPr>
        <p:txBody>
          <a:bodyPr wrap="square" lIns="91425" tIns="91425" rIns="91425" bIns="91425" anchor="t" anchorCtr="0">
            <a:noAutofit/>
          </a:bodyPr>
          <a:lstStyle/>
          <a:p>
            <a:pPr marL="0" lvl="0" indent="0" algn="ctr">
              <a:spcBef>
                <a:spcPts val="0"/>
              </a:spcBef>
              <a:buNone/>
            </a:pPr>
            <a:r>
              <a:rPr lang="da" sz="1000"/>
              <a:t>I dag</a:t>
            </a:r>
          </a:p>
        </p:txBody>
      </p:sp>
      <p:sp>
        <p:nvSpPr>
          <p:cNvPr id="520" name="Shape 520"/>
          <p:cNvSpPr txBox="1"/>
          <p:nvPr/>
        </p:nvSpPr>
        <p:spPr>
          <a:xfrm>
            <a:off x="5053250" y="4231425"/>
            <a:ext cx="2125200" cy="6183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da" sz="1000"/>
              <a:t>Hvordan vi husker forandringerne, når vi ser 10 år tilbage</a:t>
            </a:r>
          </a:p>
        </p:txBody>
      </p:sp>
      <p:sp>
        <p:nvSpPr>
          <p:cNvPr id="521" name="Shape 521"/>
          <p:cNvSpPr txBox="1"/>
          <p:nvPr/>
        </p:nvSpPr>
        <p:spPr>
          <a:xfrm>
            <a:off x="6278450" y="1055100"/>
            <a:ext cx="2125200" cy="6183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da" sz="1000"/>
              <a:t>De vilde forestillinger, vi har til forandringer i fremtiden</a:t>
            </a:r>
          </a:p>
        </p:txBody>
      </p:sp>
      <p:sp>
        <p:nvSpPr>
          <p:cNvPr id="522" name="Shape 522"/>
          <p:cNvSpPr txBox="1"/>
          <p:nvPr/>
        </p:nvSpPr>
        <p:spPr>
          <a:xfrm>
            <a:off x="5378425" y="3647800"/>
            <a:ext cx="818100" cy="332100"/>
          </a:xfrm>
          <a:prstGeom prst="rect">
            <a:avLst/>
          </a:prstGeom>
          <a:solidFill>
            <a:srgbClr val="FFFFFF"/>
          </a:solidFill>
          <a:ln>
            <a:noFill/>
          </a:ln>
        </p:spPr>
        <p:txBody>
          <a:bodyPr wrap="square" lIns="91425" tIns="91425" rIns="91425" bIns="91425" anchor="t" anchorCtr="0">
            <a:noAutofit/>
          </a:bodyPr>
          <a:lstStyle/>
          <a:p>
            <a:pPr marL="0" lvl="0" indent="0" algn="ctr" rtl="0">
              <a:spcBef>
                <a:spcPts val="0"/>
              </a:spcBef>
              <a:buNone/>
            </a:pPr>
            <a:r>
              <a:rPr lang="da" sz="1000"/>
              <a:t>10 år siden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rtl="0">
              <a:spcBef>
                <a:spcPts val="0"/>
              </a:spcBef>
              <a:buNone/>
            </a:pPr>
            <a:r>
              <a:rPr lang="da"/>
              <a:t>Revolutioner i krigsførelse:</a:t>
            </a:r>
            <a:br>
              <a:rPr lang="da"/>
            </a:br>
            <a:r>
              <a:rPr lang="da"/>
              <a:t>Ridder- og borgrevolutionen</a:t>
            </a:r>
          </a:p>
        </p:txBody>
      </p:sp>
      <p:sp>
        <p:nvSpPr>
          <p:cNvPr id="299" name="Shape 299"/>
          <p:cNvSpPr txBox="1">
            <a:spLocks noGrp="1"/>
          </p:cNvSpPr>
          <p:nvPr>
            <p:ph type="body" idx="1"/>
          </p:nvPr>
        </p:nvSpPr>
        <p:spPr>
          <a:xfrm>
            <a:off x="1303800" y="1990050"/>
            <a:ext cx="2731500" cy="2541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År 300 e.kr. og frem</a:t>
            </a:r>
          </a:p>
          <a:p>
            <a:pPr marL="457200" lvl="0" indent="-317500" rtl="0">
              <a:spcBef>
                <a:spcPts val="0"/>
              </a:spcBef>
              <a:spcAft>
                <a:spcPts val="0"/>
              </a:spcAft>
              <a:buSzPts val="1400"/>
              <a:buChar char="●"/>
            </a:pPr>
            <a:r>
              <a:rPr lang="da" sz="1400"/>
              <a:t>Rytterangreb, hunner</a:t>
            </a:r>
          </a:p>
          <a:p>
            <a:pPr marL="457200" lvl="0" indent="-317500" rtl="0">
              <a:spcBef>
                <a:spcPts val="0"/>
              </a:spcBef>
              <a:spcAft>
                <a:spcPts val="0"/>
              </a:spcAft>
              <a:buSzPts val="1400"/>
              <a:buChar char="●"/>
            </a:pPr>
            <a:r>
              <a:rPr lang="da" sz="1400"/>
              <a:t>Stigbøjlen</a:t>
            </a:r>
          </a:p>
          <a:p>
            <a:pPr marL="457200" lvl="0" indent="-317500" rtl="0">
              <a:spcBef>
                <a:spcPts val="0"/>
              </a:spcBef>
              <a:spcAft>
                <a:spcPts val="0"/>
              </a:spcAft>
              <a:buSzPts val="1400"/>
              <a:buChar char="●"/>
            </a:pPr>
            <a:r>
              <a:rPr lang="da" sz="1400"/>
              <a:t>Rustning</a:t>
            </a:r>
          </a:p>
          <a:p>
            <a:pPr marL="457200" lvl="0" indent="-317500" rtl="0">
              <a:spcBef>
                <a:spcPts val="0"/>
              </a:spcBef>
              <a:buSzPts val="1400"/>
              <a:buChar char="●"/>
            </a:pPr>
            <a:r>
              <a:rPr lang="da" sz="1400"/>
              <a:t>Netværk af borge</a:t>
            </a:r>
          </a:p>
        </p:txBody>
      </p:sp>
      <p:pic>
        <p:nvPicPr>
          <p:cNvPr id="300" name="Shape 300"/>
          <p:cNvPicPr preferRelativeResize="0"/>
          <p:nvPr/>
        </p:nvPicPr>
        <p:blipFill>
          <a:blip r:embed="rId3">
            <a:alphaModFix/>
          </a:blip>
          <a:stretch>
            <a:fillRect/>
          </a:stretch>
        </p:blipFill>
        <p:spPr>
          <a:xfrm>
            <a:off x="5081625" y="2560025"/>
            <a:ext cx="2047275" cy="2047275"/>
          </a:xfrm>
          <a:prstGeom prst="rect">
            <a:avLst/>
          </a:prstGeom>
          <a:noFill/>
          <a:ln>
            <a:noFill/>
          </a:ln>
        </p:spPr>
      </p:pic>
      <p:pic>
        <p:nvPicPr>
          <p:cNvPr id="301" name="Shape 301"/>
          <p:cNvPicPr preferRelativeResize="0"/>
          <p:nvPr/>
        </p:nvPicPr>
        <p:blipFill>
          <a:blip r:embed="rId4">
            <a:alphaModFix/>
          </a:blip>
          <a:stretch>
            <a:fillRect/>
          </a:stretch>
        </p:blipFill>
        <p:spPr>
          <a:xfrm>
            <a:off x="4238125" y="1689716"/>
            <a:ext cx="1119625" cy="1346583"/>
          </a:xfrm>
          <a:prstGeom prst="rect">
            <a:avLst/>
          </a:prstGeom>
          <a:noFill/>
          <a:ln>
            <a:noFill/>
          </a:ln>
        </p:spPr>
      </p:pic>
      <p:pic>
        <p:nvPicPr>
          <p:cNvPr id="302" name="Shape 302"/>
          <p:cNvPicPr preferRelativeResize="0"/>
          <p:nvPr/>
        </p:nvPicPr>
        <p:blipFill>
          <a:blip r:embed="rId5">
            <a:alphaModFix/>
          </a:blip>
          <a:stretch>
            <a:fillRect/>
          </a:stretch>
        </p:blipFill>
        <p:spPr>
          <a:xfrm>
            <a:off x="6420975" y="467427"/>
            <a:ext cx="2416200" cy="2498675"/>
          </a:xfrm>
          <a:prstGeom prst="rect">
            <a:avLst/>
          </a:prstGeom>
          <a:noFill/>
          <a:ln>
            <a:noFill/>
          </a:ln>
        </p:spPr>
      </p:pic>
      <p:sp>
        <p:nvSpPr>
          <p:cNvPr id="303" name="Shape 303"/>
          <p:cNvSpPr txBox="1"/>
          <p:nvPr/>
        </p:nvSpPr>
        <p:spPr>
          <a:xfrm>
            <a:off x="6407150" y="4797175"/>
            <a:ext cx="2695800" cy="314400"/>
          </a:xfrm>
          <a:prstGeom prst="rect">
            <a:avLst/>
          </a:prstGeom>
          <a:noFill/>
          <a:ln>
            <a:noFill/>
          </a:ln>
        </p:spPr>
        <p:txBody>
          <a:bodyPr wrap="square" lIns="91425" tIns="91425" rIns="91425" bIns="91425" anchor="t" anchorCtr="0">
            <a:noAutofit/>
          </a:bodyPr>
          <a:lstStyle/>
          <a:p>
            <a:pPr marL="0" lvl="0" indent="0" rtl="0">
              <a:spcBef>
                <a:spcPts val="0"/>
              </a:spcBef>
              <a:buNone/>
            </a:pPr>
            <a:r>
              <a:rPr lang="da" sz="800"/>
              <a:t>Baseret på Harste 2014 &amp; Grayling 2017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Revolutioner i krigsførelse:</a:t>
            </a:r>
          </a:p>
          <a:p>
            <a:pPr marL="0" lvl="0" indent="0" rtl="0">
              <a:spcBef>
                <a:spcPts val="0"/>
              </a:spcBef>
              <a:buNone/>
            </a:pPr>
            <a:r>
              <a:rPr lang="da"/>
              <a:t>Bonde- og lejehære</a:t>
            </a:r>
          </a:p>
        </p:txBody>
      </p:sp>
      <p:sp>
        <p:nvSpPr>
          <p:cNvPr id="309" name="Shape 309"/>
          <p:cNvSpPr txBox="1">
            <a:spLocks noGrp="1"/>
          </p:cNvSpPr>
          <p:nvPr>
            <p:ph type="body" idx="1"/>
          </p:nvPr>
        </p:nvSpPr>
        <p:spPr>
          <a:xfrm>
            <a:off x="1303800" y="1990050"/>
            <a:ext cx="2731500" cy="2541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Ca. år 1.000 og frem</a:t>
            </a:r>
          </a:p>
          <a:p>
            <a:pPr marL="457200" lvl="0" indent="-317500" rtl="0">
              <a:spcBef>
                <a:spcPts val="0"/>
              </a:spcBef>
              <a:spcAft>
                <a:spcPts val="0"/>
              </a:spcAft>
              <a:buSzPts val="1400"/>
              <a:buChar char="●"/>
            </a:pPr>
            <a:r>
              <a:rPr lang="da" sz="1400"/>
              <a:t>Bueskytter, langbuer</a:t>
            </a:r>
          </a:p>
          <a:p>
            <a:pPr marL="457200" lvl="0" indent="-317500" rtl="0">
              <a:spcBef>
                <a:spcPts val="0"/>
              </a:spcBef>
              <a:spcAft>
                <a:spcPts val="0"/>
              </a:spcAft>
              <a:buSzPts val="1400"/>
              <a:buChar char="●"/>
            </a:pPr>
            <a:r>
              <a:rPr lang="da" sz="1400"/>
              <a:t>Ære, adel</a:t>
            </a:r>
          </a:p>
          <a:p>
            <a:pPr marL="457200" lvl="0" indent="-317500" rtl="0">
              <a:spcBef>
                <a:spcPts val="0"/>
              </a:spcBef>
              <a:spcAft>
                <a:spcPts val="0"/>
              </a:spcAft>
              <a:buSzPts val="1400"/>
              <a:buChar char="●"/>
            </a:pPr>
            <a:r>
              <a:rPr lang="da" sz="1400"/>
              <a:t>Tre store slag mellem Frankrig og England</a:t>
            </a:r>
          </a:p>
          <a:p>
            <a:pPr marL="457200" lvl="0" indent="-317500" rtl="0">
              <a:spcBef>
                <a:spcPts val="0"/>
              </a:spcBef>
              <a:buSzPts val="1400"/>
              <a:buChar char="●"/>
            </a:pPr>
            <a:r>
              <a:rPr lang="da" sz="1400"/>
              <a:t>Disciplin; ridder → officer</a:t>
            </a:r>
          </a:p>
        </p:txBody>
      </p:sp>
      <p:pic>
        <p:nvPicPr>
          <p:cNvPr id="310" name="Shape 310"/>
          <p:cNvPicPr preferRelativeResize="0"/>
          <p:nvPr/>
        </p:nvPicPr>
        <p:blipFill>
          <a:blip r:embed="rId3">
            <a:alphaModFix/>
          </a:blip>
          <a:stretch>
            <a:fillRect/>
          </a:stretch>
        </p:blipFill>
        <p:spPr>
          <a:xfrm>
            <a:off x="6330975" y="997475"/>
            <a:ext cx="2539800" cy="2175762"/>
          </a:xfrm>
          <a:prstGeom prst="rect">
            <a:avLst/>
          </a:prstGeom>
          <a:noFill/>
          <a:ln>
            <a:noFill/>
          </a:ln>
        </p:spPr>
      </p:pic>
      <p:pic>
        <p:nvPicPr>
          <p:cNvPr id="311" name="Shape 311"/>
          <p:cNvPicPr preferRelativeResize="0"/>
          <p:nvPr/>
        </p:nvPicPr>
        <p:blipFill>
          <a:blip r:embed="rId4">
            <a:alphaModFix/>
          </a:blip>
          <a:stretch>
            <a:fillRect/>
          </a:stretch>
        </p:blipFill>
        <p:spPr>
          <a:xfrm>
            <a:off x="4056650" y="2307047"/>
            <a:ext cx="2731500" cy="2407928"/>
          </a:xfrm>
          <a:prstGeom prst="rect">
            <a:avLst/>
          </a:prstGeom>
          <a:noFill/>
          <a:ln>
            <a:noFill/>
          </a:ln>
        </p:spPr>
      </p:pic>
      <p:sp>
        <p:nvSpPr>
          <p:cNvPr id="312" name="Shape 312"/>
          <p:cNvSpPr txBox="1"/>
          <p:nvPr/>
        </p:nvSpPr>
        <p:spPr>
          <a:xfrm>
            <a:off x="6407150" y="4797175"/>
            <a:ext cx="2695800" cy="314400"/>
          </a:xfrm>
          <a:prstGeom prst="rect">
            <a:avLst/>
          </a:prstGeom>
          <a:noFill/>
          <a:ln>
            <a:noFill/>
          </a:ln>
        </p:spPr>
        <p:txBody>
          <a:bodyPr wrap="square" lIns="91425" tIns="91425" rIns="91425" bIns="91425" anchor="t" anchorCtr="0">
            <a:noAutofit/>
          </a:bodyPr>
          <a:lstStyle/>
          <a:p>
            <a:pPr marL="0" lvl="0" indent="0" rtl="0">
              <a:spcBef>
                <a:spcPts val="0"/>
              </a:spcBef>
              <a:buNone/>
            </a:pPr>
            <a:r>
              <a:rPr lang="da" sz="800"/>
              <a:t>Baseret på Harste 2014 &amp; Grayling 2017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rtl="0">
              <a:spcBef>
                <a:spcPts val="0"/>
              </a:spcBef>
              <a:buNone/>
            </a:pPr>
            <a:r>
              <a:rPr lang="da"/>
              <a:t>Revolutioner i krigsførelse</a:t>
            </a:r>
            <a:br>
              <a:rPr lang="da"/>
            </a:br>
            <a:r>
              <a:rPr lang="da"/>
              <a:t>30-års krigen</a:t>
            </a:r>
          </a:p>
        </p:txBody>
      </p:sp>
      <p:sp>
        <p:nvSpPr>
          <p:cNvPr id="318" name="Shape 318"/>
          <p:cNvSpPr txBox="1">
            <a:spLocks noGrp="1"/>
          </p:cNvSpPr>
          <p:nvPr>
            <p:ph type="body" idx="1"/>
          </p:nvPr>
        </p:nvSpPr>
        <p:spPr>
          <a:xfrm>
            <a:off x="1303800" y="1990050"/>
            <a:ext cx="2731500" cy="2541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Forskellige måder at tro på støder sammen</a:t>
            </a:r>
          </a:p>
          <a:p>
            <a:pPr marL="457200" lvl="0" indent="-317500" rtl="0">
              <a:spcBef>
                <a:spcPts val="0"/>
              </a:spcBef>
              <a:spcAft>
                <a:spcPts val="0"/>
              </a:spcAft>
              <a:buSzPts val="1400"/>
              <a:buChar char="●"/>
            </a:pPr>
            <a:r>
              <a:rPr lang="da" sz="1400"/>
              <a:t>Stater skaber krig og krig skaber stater</a:t>
            </a:r>
          </a:p>
          <a:p>
            <a:pPr marL="457200" lvl="0" indent="-317500" rtl="0">
              <a:spcBef>
                <a:spcPts val="0"/>
              </a:spcBef>
              <a:spcAft>
                <a:spcPts val="0"/>
              </a:spcAft>
              <a:buSzPts val="1400"/>
              <a:buChar char="●"/>
            </a:pPr>
            <a:r>
              <a:rPr lang="da" sz="1400"/>
              <a:t>Stater kopierer hinanden</a:t>
            </a:r>
          </a:p>
          <a:p>
            <a:pPr marL="457200" lvl="0" indent="-317500" rtl="0">
              <a:spcBef>
                <a:spcPts val="0"/>
              </a:spcBef>
              <a:buSzPts val="1400"/>
              <a:buChar char="●"/>
            </a:pPr>
            <a:r>
              <a:rPr lang="da" sz="1400"/>
              <a:t>Samfundssystemer opstår og inddrages i krig</a:t>
            </a:r>
          </a:p>
        </p:txBody>
      </p:sp>
      <p:pic>
        <p:nvPicPr>
          <p:cNvPr id="319" name="Shape 319"/>
          <p:cNvPicPr preferRelativeResize="0"/>
          <p:nvPr/>
        </p:nvPicPr>
        <p:blipFill>
          <a:blip r:embed="rId3">
            <a:alphaModFix/>
          </a:blip>
          <a:stretch>
            <a:fillRect/>
          </a:stretch>
        </p:blipFill>
        <p:spPr>
          <a:xfrm>
            <a:off x="6952057" y="535750"/>
            <a:ext cx="1734324" cy="1989501"/>
          </a:xfrm>
          <a:prstGeom prst="rect">
            <a:avLst/>
          </a:prstGeom>
          <a:noFill/>
          <a:ln>
            <a:noFill/>
          </a:ln>
        </p:spPr>
      </p:pic>
      <p:pic>
        <p:nvPicPr>
          <p:cNvPr id="320" name="Shape 320"/>
          <p:cNvPicPr preferRelativeResize="0"/>
          <p:nvPr/>
        </p:nvPicPr>
        <p:blipFill>
          <a:blip r:embed="rId4">
            <a:alphaModFix/>
          </a:blip>
          <a:stretch>
            <a:fillRect/>
          </a:stretch>
        </p:blipFill>
        <p:spPr>
          <a:xfrm>
            <a:off x="4187700" y="2335602"/>
            <a:ext cx="3862175" cy="2400550"/>
          </a:xfrm>
          <a:prstGeom prst="rect">
            <a:avLst/>
          </a:prstGeom>
          <a:noFill/>
          <a:ln>
            <a:noFill/>
          </a:ln>
        </p:spPr>
      </p:pic>
      <p:sp>
        <p:nvSpPr>
          <p:cNvPr id="321" name="Shape 321"/>
          <p:cNvSpPr txBox="1"/>
          <p:nvPr/>
        </p:nvSpPr>
        <p:spPr>
          <a:xfrm>
            <a:off x="6407150" y="4797175"/>
            <a:ext cx="2695800" cy="314400"/>
          </a:xfrm>
          <a:prstGeom prst="rect">
            <a:avLst/>
          </a:prstGeom>
          <a:noFill/>
          <a:ln>
            <a:noFill/>
          </a:ln>
        </p:spPr>
        <p:txBody>
          <a:bodyPr wrap="square" lIns="91425" tIns="91425" rIns="91425" bIns="91425" anchor="t" anchorCtr="0">
            <a:noAutofit/>
          </a:bodyPr>
          <a:lstStyle/>
          <a:p>
            <a:pPr marL="0" lvl="0" indent="0" rtl="0">
              <a:spcBef>
                <a:spcPts val="0"/>
              </a:spcBef>
              <a:buNone/>
            </a:pPr>
            <a:r>
              <a:rPr lang="da" sz="800"/>
              <a:t>Baseret på Harste 2014 &amp; Grayling 2017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Revolutioner i krigsførelse:</a:t>
            </a:r>
          </a:p>
          <a:p>
            <a:pPr marL="0" lvl="0" indent="0" rtl="0">
              <a:spcBef>
                <a:spcPts val="0"/>
              </a:spcBef>
              <a:buNone/>
            </a:pPr>
            <a:r>
              <a:rPr lang="da"/>
              <a:t>Industrialiseret krigsførelse</a:t>
            </a:r>
          </a:p>
        </p:txBody>
      </p:sp>
      <p:sp>
        <p:nvSpPr>
          <p:cNvPr id="327" name="Shape 327"/>
          <p:cNvSpPr txBox="1">
            <a:spLocks noGrp="1"/>
          </p:cNvSpPr>
          <p:nvPr>
            <p:ph type="body" idx="1"/>
          </p:nvPr>
        </p:nvSpPr>
        <p:spPr>
          <a:xfrm>
            <a:off x="1303800" y="1802675"/>
            <a:ext cx="2731500" cy="32025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Industriel revolution forfiner skibsteknologi og skydevåben</a:t>
            </a:r>
          </a:p>
          <a:p>
            <a:pPr marL="457200" lvl="0" indent="-317500" rtl="0">
              <a:spcBef>
                <a:spcPts val="0"/>
              </a:spcBef>
              <a:spcAft>
                <a:spcPts val="0"/>
              </a:spcAft>
              <a:buSzPts val="1400"/>
              <a:buChar char="●"/>
            </a:pPr>
            <a:r>
              <a:rPr lang="da" sz="1400"/>
              <a:t>Giulio Douhets første luftangreb → RAF’s bombestrategi; moral kan ødelægges → civilbefolkning som mål</a:t>
            </a:r>
          </a:p>
          <a:p>
            <a:pPr marL="457200" lvl="0" indent="-317500" rtl="0">
              <a:spcBef>
                <a:spcPts val="0"/>
              </a:spcBef>
              <a:spcAft>
                <a:spcPts val="0"/>
              </a:spcAft>
              <a:buSzPts val="1400"/>
              <a:buChar char="●"/>
            </a:pPr>
            <a:r>
              <a:rPr lang="da" sz="1400"/>
              <a:t>Efter første verdenskrigs: </a:t>
            </a:r>
            <a:br>
              <a:rPr lang="da" sz="1400"/>
            </a:br>
            <a:r>
              <a:rPr lang="da" sz="1400"/>
              <a:t>Tre domæner at føre krig i</a:t>
            </a:r>
          </a:p>
          <a:p>
            <a:pPr marL="457200" lvl="0" indent="-317500" rtl="0">
              <a:spcBef>
                <a:spcPts val="0"/>
              </a:spcBef>
              <a:buSzPts val="1400"/>
              <a:buChar char="●"/>
            </a:pPr>
            <a:r>
              <a:rPr lang="da" sz="1400"/>
              <a:t>Atombomben?</a:t>
            </a:r>
          </a:p>
        </p:txBody>
      </p:sp>
      <p:pic>
        <p:nvPicPr>
          <p:cNvPr id="328" name="Shape 328"/>
          <p:cNvPicPr preferRelativeResize="0"/>
          <p:nvPr/>
        </p:nvPicPr>
        <p:blipFill rotWithShape="1">
          <a:blip r:embed="rId3">
            <a:alphaModFix/>
          </a:blip>
          <a:srcRect l="5143" r="3490"/>
          <a:stretch/>
        </p:blipFill>
        <p:spPr>
          <a:xfrm>
            <a:off x="4435000" y="1597875"/>
            <a:ext cx="4388999" cy="3202600"/>
          </a:xfrm>
          <a:prstGeom prst="rect">
            <a:avLst/>
          </a:prstGeom>
          <a:noFill/>
          <a:ln>
            <a:noFill/>
          </a:ln>
        </p:spPr>
      </p:pic>
      <p:sp>
        <p:nvSpPr>
          <p:cNvPr id="329" name="Shape 329"/>
          <p:cNvSpPr txBox="1"/>
          <p:nvPr/>
        </p:nvSpPr>
        <p:spPr>
          <a:xfrm>
            <a:off x="6407150" y="4797175"/>
            <a:ext cx="2695800" cy="314400"/>
          </a:xfrm>
          <a:prstGeom prst="rect">
            <a:avLst/>
          </a:prstGeom>
          <a:noFill/>
          <a:ln>
            <a:noFill/>
          </a:ln>
        </p:spPr>
        <p:txBody>
          <a:bodyPr wrap="square" lIns="91425" tIns="91425" rIns="91425" bIns="91425" anchor="t" anchorCtr="0">
            <a:noAutofit/>
          </a:bodyPr>
          <a:lstStyle/>
          <a:p>
            <a:pPr marL="0" lvl="0" indent="0" rtl="0">
              <a:spcBef>
                <a:spcPts val="0"/>
              </a:spcBef>
              <a:buNone/>
            </a:pPr>
            <a:r>
              <a:rPr lang="da" sz="800"/>
              <a:t>Baseret på Harste 2014 &amp; Grayling 2017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Eksempler på cyberangreb</a:t>
            </a:r>
          </a:p>
        </p:txBody>
      </p:sp>
      <p:sp>
        <p:nvSpPr>
          <p:cNvPr id="335" name="Shape 335"/>
          <p:cNvSpPr txBox="1">
            <a:spLocks noGrp="1"/>
          </p:cNvSpPr>
          <p:nvPr>
            <p:ph type="body" idx="1"/>
          </p:nvPr>
        </p:nvSpPr>
        <p:spPr>
          <a:xfrm>
            <a:off x="1303800" y="1380450"/>
            <a:ext cx="7030500" cy="496200"/>
          </a:xfrm>
          <a:prstGeom prst="rect">
            <a:avLst/>
          </a:prstGeom>
        </p:spPr>
        <p:txBody>
          <a:bodyPr wrap="square" lIns="91425" tIns="91425" rIns="91425" bIns="91425" anchor="t" anchorCtr="0">
            <a:noAutofit/>
          </a:bodyPr>
          <a:lstStyle/>
          <a:p>
            <a:pPr marL="0" lvl="0" indent="0" rtl="0">
              <a:spcBef>
                <a:spcPts val="0"/>
              </a:spcBef>
              <a:buNone/>
            </a:pPr>
            <a:r>
              <a:rPr lang="da" sz="1400" b="1"/>
              <a:t>CIA-triaden – hvordan vi kan kategorisere cyberangreb</a:t>
            </a:r>
          </a:p>
        </p:txBody>
      </p:sp>
      <p:sp>
        <p:nvSpPr>
          <p:cNvPr id="336" name="Shape 336"/>
          <p:cNvSpPr txBox="1">
            <a:spLocks noGrp="1"/>
          </p:cNvSpPr>
          <p:nvPr>
            <p:ph type="body" idx="1"/>
          </p:nvPr>
        </p:nvSpPr>
        <p:spPr>
          <a:xfrm>
            <a:off x="1303800" y="1840225"/>
            <a:ext cx="7030500" cy="732600"/>
          </a:xfrm>
          <a:prstGeom prst="rect">
            <a:avLst/>
          </a:prstGeom>
        </p:spPr>
        <p:txBody>
          <a:bodyPr wrap="square" lIns="91425" tIns="91425" rIns="91425" bIns="91425" anchor="t" anchorCtr="0">
            <a:noAutofit/>
          </a:bodyPr>
          <a:lstStyle/>
          <a:p>
            <a:pPr marL="0" lvl="0" indent="0" rtl="0">
              <a:spcBef>
                <a:spcPts val="0"/>
              </a:spcBef>
              <a:buNone/>
            </a:pPr>
            <a:r>
              <a:rPr lang="da" sz="1400" b="1"/>
              <a:t>Confidentiality</a:t>
            </a:r>
            <a:r>
              <a:rPr lang="da" sz="1400"/>
              <a:t>: Angreb der forsøger at overvåge eller </a:t>
            </a:r>
            <a:br>
              <a:rPr lang="da" sz="1400"/>
            </a:br>
            <a:r>
              <a:rPr lang="da" sz="1400"/>
              <a:t>stjæle informationer. “Death by a thousand cuts”?</a:t>
            </a:r>
          </a:p>
        </p:txBody>
      </p:sp>
      <p:sp>
        <p:nvSpPr>
          <p:cNvPr id="337" name="Shape 337"/>
          <p:cNvSpPr txBox="1">
            <a:spLocks noGrp="1"/>
          </p:cNvSpPr>
          <p:nvPr>
            <p:ph type="body" idx="1"/>
          </p:nvPr>
        </p:nvSpPr>
        <p:spPr>
          <a:xfrm>
            <a:off x="1303800" y="2877625"/>
            <a:ext cx="7030500" cy="732600"/>
          </a:xfrm>
          <a:prstGeom prst="rect">
            <a:avLst/>
          </a:prstGeom>
        </p:spPr>
        <p:txBody>
          <a:bodyPr wrap="square" lIns="91425" tIns="91425" rIns="91425" bIns="91425" anchor="t" anchorCtr="0">
            <a:noAutofit/>
          </a:bodyPr>
          <a:lstStyle/>
          <a:p>
            <a:pPr marL="0" lvl="0" indent="0" rtl="0">
              <a:spcBef>
                <a:spcPts val="0"/>
              </a:spcBef>
              <a:buNone/>
            </a:pPr>
            <a:r>
              <a:rPr lang="da" sz="1400" b="1"/>
              <a:t>Integrity</a:t>
            </a:r>
            <a:r>
              <a:rPr lang="da" sz="1400"/>
              <a:t>: Angreb der forsøger at manipulere </a:t>
            </a:r>
            <a:br>
              <a:rPr lang="da" sz="1400"/>
            </a:br>
            <a:r>
              <a:rPr lang="da" sz="1400"/>
              <a:t>med data/information. Typisk meget avancerede</a:t>
            </a:r>
          </a:p>
        </p:txBody>
      </p:sp>
      <p:sp>
        <p:nvSpPr>
          <p:cNvPr id="338" name="Shape 338"/>
          <p:cNvSpPr txBox="1">
            <a:spLocks noGrp="1"/>
          </p:cNvSpPr>
          <p:nvPr>
            <p:ph type="body" idx="1"/>
          </p:nvPr>
        </p:nvSpPr>
        <p:spPr>
          <a:xfrm>
            <a:off x="1303800" y="3958175"/>
            <a:ext cx="7030500" cy="732600"/>
          </a:xfrm>
          <a:prstGeom prst="rect">
            <a:avLst/>
          </a:prstGeom>
        </p:spPr>
        <p:txBody>
          <a:bodyPr wrap="square" lIns="91425" tIns="91425" rIns="91425" bIns="91425" anchor="t" anchorCtr="0">
            <a:noAutofit/>
          </a:bodyPr>
          <a:lstStyle/>
          <a:p>
            <a:pPr marL="0" lvl="0" indent="0" rtl="0">
              <a:spcBef>
                <a:spcPts val="0"/>
              </a:spcBef>
              <a:buNone/>
            </a:pPr>
            <a:r>
              <a:rPr lang="da" sz="1400" b="1"/>
              <a:t>Availability</a:t>
            </a:r>
            <a:r>
              <a:rPr lang="da" sz="1400"/>
              <a:t>: Angreb der forsøger at nægte brugere adgang </a:t>
            </a:r>
            <a:br>
              <a:rPr lang="da" sz="1400"/>
            </a:br>
            <a:r>
              <a:rPr lang="da" sz="1400"/>
              <a:t>til informationer. Den mest almindelige form for angreb</a:t>
            </a:r>
          </a:p>
        </p:txBody>
      </p:sp>
      <p:pic>
        <p:nvPicPr>
          <p:cNvPr id="339" name="Shape 339"/>
          <p:cNvPicPr preferRelativeResize="0"/>
          <p:nvPr/>
        </p:nvPicPr>
        <p:blipFill rotWithShape="1">
          <a:blip r:embed="rId3">
            <a:alphaModFix/>
          </a:blip>
          <a:srcRect l="16908" r="26101"/>
          <a:stretch/>
        </p:blipFill>
        <p:spPr>
          <a:xfrm>
            <a:off x="6602825" y="3659773"/>
            <a:ext cx="1397750" cy="1405628"/>
          </a:xfrm>
          <a:prstGeom prst="rect">
            <a:avLst/>
          </a:prstGeom>
          <a:noFill/>
          <a:ln>
            <a:noFill/>
          </a:ln>
        </p:spPr>
      </p:pic>
      <p:pic>
        <p:nvPicPr>
          <p:cNvPr id="340" name="Shape 340"/>
          <p:cNvPicPr preferRelativeResize="0"/>
          <p:nvPr/>
        </p:nvPicPr>
        <p:blipFill rotWithShape="1">
          <a:blip r:embed="rId4">
            <a:alphaModFix/>
          </a:blip>
          <a:srcRect l="15514" r="14978"/>
          <a:stretch/>
        </p:blipFill>
        <p:spPr>
          <a:xfrm>
            <a:off x="6602825" y="1187475"/>
            <a:ext cx="1397744" cy="1131176"/>
          </a:xfrm>
          <a:prstGeom prst="rect">
            <a:avLst/>
          </a:prstGeom>
          <a:noFill/>
          <a:ln w="9525" cap="flat" cmpd="sng">
            <a:solidFill>
              <a:schemeClr val="dk2"/>
            </a:solidFill>
            <a:prstDash val="solid"/>
            <a:round/>
            <a:headEnd type="none" w="med" len="med"/>
            <a:tailEnd type="none" w="med" len="med"/>
          </a:ln>
        </p:spPr>
      </p:pic>
      <p:pic>
        <p:nvPicPr>
          <p:cNvPr id="341" name="Shape 341"/>
          <p:cNvPicPr preferRelativeResize="0"/>
          <p:nvPr/>
        </p:nvPicPr>
        <p:blipFill>
          <a:blip r:embed="rId5">
            <a:alphaModFix/>
          </a:blip>
          <a:stretch>
            <a:fillRect/>
          </a:stretch>
        </p:blipFill>
        <p:spPr>
          <a:xfrm>
            <a:off x="6602825" y="2409507"/>
            <a:ext cx="1397750" cy="10483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1000"/>
                                        <p:tgtEl>
                                          <p:spTgt spid="3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0"/>
                                        </p:tgtEl>
                                        <p:attrNameLst>
                                          <p:attrName>style.visibility</p:attrName>
                                        </p:attrNameLst>
                                      </p:cBhvr>
                                      <p:to>
                                        <p:strVal val="visible"/>
                                      </p:to>
                                    </p:set>
                                    <p:animEffect transition="in" filter="fade">
                                      <p:cBhvr>
                                        <p:cTn id="12" dur="1000"/>
                                        <p:tgtEl>
                                          <p:spTgt spid="3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
                                        </p:tgtEl>
                                        <p:attrNameLst>
                                          <p:attrName>style.visibility</p:attrName>
                                        </p:attrNameLst>
                                      </p:cBhvr>
                                      <p:to>
                                        <p:strVal val="visible"/>
                                      </p:to>
                                    </p:set>
                                    <p:animEffect transition="in" filter="fade">
                                      <p:cBhvr>
                                        <p:cTn id="17" dur="1000"/>
                                        <p:tgtEl>
                                          <p:spTgt spid="3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1"/>
                                        </p:tgtEl>
                                        <p:attrNameLst>
                                          <p:attrName>style.visibility</p:attrName>
                                        </p:attrNameLst>
                                      </p:cBhvr>
                                      <p:to>
                                        <p:strVal val="visible"/>
                                      </p:to>
                                    </p:set>
                                    <p:animEffect transition="in" filter="fade">
                                      <p:cBhvr>
                                        <p:cTn id="22" dur="1000"/>
                                        <p:tgtEl>
                                          <p:spTgt spid="3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8"/>
                                        </p:tgtEl>
                                        <p:attrNameLst>
                                          <p:attrName>style.visibility</p:attrName>
                                        </p:attrNameLst>
                                      </p:cBhvr>
                                      <p:to>
                                        <p:strVal val="visible"/>
                                      </p:to>
                                    </p:set>
                                    <p:animEffect transition="in" filter="fade">
                                      <p:cBhvr>
                                        <p:cTn id="27" dur="1000"/>
                                        <p:tgtEl>
                                          <p:spTgt spid="3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9"/>
                                        </p:tgtEl>
                                        <p:attrNameLst>
                                          <p:attrName>style.visibility</p:attrName>
                                        </p:attrNameLst>
                                      </p:cBhvr>
                                      <p:to>
                                        <p:strVal val="visible"/>
                                      </p:to>
                                    </p:set>
                                    <p:animEffect transition="in" filter="fade">
                                      <p:cBhvr>
                                        <p:cTn id="32" dur="10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1303800" y="598575"/>
            <a:ext cx="7030500" cy="999300"/>
          </a:xfrm>
          <a:prstGeom prst="rect">
            <a:avLst/>
          </a:prstGeom>
        </p:spPr>
        <p:txBody>
          <a:bodyPr wrap="square" lIns="91425" tIns="91425" rIns="91425" bIns="91425" anchor="t" anchorCtr="0">
            <a:noAutofit/>
          </a:bodyPr>
          <a:lstStyle/>
          <a:p>
            <a:pPr marL="0" lvl="0" indent="0">
              <a:spcBef>
                <a:spcPts val="0"/>
              </a:spcBef>
              <a:buNone/>
            </a:pPr>
            <a:r>
              <a:rPr lang="da"/>
              <a:t>Eksempler på cyberangreb:</a:t>
            </a:r>
          </a:p>
          <a:p>
            <a:pPr marL="0" lvl="0" indent="0">
              <a:spcBef>
                <a:spcPts val="0"/>
              </a:spcBef>
              <a:buNone/>
            </a:pPr>
            <a:r>
              <a:rPr lang="da"/>
              <a:t>Distributed Denial of Service (DDoS)</a:t>
            </a:r>
          </a:p>
        </p:txBody>
      </p:sp>
      <p:sp>
        <p:nvSpPr>
          <p:cNvPr id="347" name="Shape 347"/>
          <p:cNvSpPr txBox="1">
            <a:spLocks noGrp="1"/>
          </p:cNvSpPr>
          <p:nvPr>
            <p:ph type="body" idx="1"/>
          </p:nvPr>
        </p:nvSpPr>
        <p:spPr>
          <a:xfrm>
            <a:off x="1303800" y="1990050"/>
            <a:ext cx="7030500" cy="25416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da" sz="1400"/>
              <a:t>Availability</a:t>
            </a:r>
          </a:p>
          <a:p>
            <a:pPr marL="457200" lvl="0" indent="-317500" rtl="0">
              <a:spcBef>
                <a:spcPts val="0"/>
              </a:spcBef>
              <a:spcAft>
                <a:spcPts val="0"/>
              </a:spcAft>
              <a:buSzPts val="1400"/>
              <a:buChar char="●"/>
            </a:pPr>
            <a:r>
              <a:rPr lang="da" sz="1400"/>
              <a:t>Botnet – en computerhær</a:t>
            </a:r>
          </a:p>
          <a:p>
            <a:pPr marL="457200" lvl="0" indent="-317500" rtl="0">
              <a:spcBef>
                <a:spcPts val="0"/>
              </a:spcBef>
              <a:spcAft>
                <a:spcPts val="0"/>
              </a:spcAft>
              <a:buSzPts val="1400"/>
              <a:buChar char="●"/>
            </a:pPr>
            <a:r>
              <a:rPr lang="da" sz="1400"/>
              <a:t>Ukompliceret: Benyttes af stater, </a:t>
            </a:r>
            <a:br>
              <a:rPr lang="da" sz="1400"/>
            </a:br>
            <a:r>
              <a:rPr lang="da" sz="1400"/>
              <a:t>ikke-statslige aktører og personer</a:t>
            </a:r>
          </a:p>
          <a:p>
            <a:pPr marL="457200" lvl="0" indent="-317500" rtl="0">
              <a:spcBef>
                <a:spcPts val="0"/>
              </a:spcBef>
              <a:spcAft>
                <a:spcPts val="0"/>
              </a:spcAft>
              <a:buSzPts val="1400"/>
              <a:buChar char="●"/>
            </a:pPr>
            <a:r>
              <a:rPr lang="da" sz="1400"/>
              <a:t>Som et telefonopkald</a:t>
            </a:r>
          </a:p>
          <a:p>
            <a:pPr marL="457200" lvl="0" indent="-317500" rtl="0">
              <a:spcBef>
                <a:spcPts val="0"/>
              </a:spcBef>
              <a:spcAft>
                <a:spcPts val="0"/>
              </a:spcAft>
              <a:buSzPts val="1400"/>
              <a:buChar char="●"/>
            </a:pPr>
            <a:r>
              <a:rPr lang="da" sz="1400"/>
              <a:t>Ruslands angreb mod Estland i 2007</a:t>
            </a:r>
          </a:p>
          <a:p>
            <a:pPr marL="457200" lvl="0" indent="-317500">
              <a:spcBef>
                <a:spcPts val="0"/>
              </a:spcBef>
              <a:buSzPts val="1400"/>
              <a:buChar char="●"/>
            </a:pPr>
            <a:r>
              <a:rPr lang="da" sz="1400"/>
              <a:t>Tallinn-manualen og NATOs cyberhovedkvarter</a:t>
            </a:r>
          </a:p>
        </p:txBody>
      </p:sp>
      <p:pic>
        <p:nvPicPr>
          <p:cNvPr id="348" name="Shape 348"/>
          <p:cNvPicPr preferRelativeResize="0"/>
          <p:nvPr/>
        </p:nvPicPr>
        <p:blipFill>
          <a:blip r:embed="rId3">
            <a:alphaModFix/>
          </a:blip>
          <a:stretch>
            <a:fillRect/>
          </a:stretch>
        </p:blipFill>
        <p:spPr>
          <a:xfrm>
            <a:off x="6107875" y="1777425"/>
            <a:ext cx="2618100" cy="2618100"/>
          </a:xfrm>
          <a:prstGeom prst="rect">
            <a:avLst/>
          </a:prstGeom>
          <a:noFill/>
          <a:ln>
            <a:noFill/>
          </a:ln>
        </p:spPr>
      </p:pic>
    </p:spTree>
  </p:cSld>
  <p:clrMapOvr>
    <a:masterClrMapping/>
  </p:clrMapOvr>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907</Words>
  <Application>Microsoft Office PowerPoint</Application>
  <PresentationFormat>Skærmshow (16:9)</PresentationFormat>
  <Paragraphs>180</Paragraphs>
  <Slides>30</Slides>
  <Notes>30</Notes>
  <HiddenSlides>5</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30</vt:i4>
      </vt:variant>
    </vt:vector>
  </HeadingPairs>
  <TitlesOfParts>
    <vt:vector size="34" baseType="lpstr">
      <vt:lpstr>Nunito</vt:lpstr>
      <vt:lpstr>Arial</vt:lpstr>
      <vt:lpstr>Maven Pro</vt:lpstr>
      <vt:lpstr>Momentum</vt:lpstr>
      <vt:lpstr>Cyberkrig</vt:lpstr>
      <vt:lpstr>Dagsorden</vt:lpstr>
      <vt:lpstr>Revolutioner i krigsførelse: Hoplitrevolutionen</vt:lpstr>
      <vt:lpstr>Revolutioner i krigsførelse: Ridder- og borgrevolutionen</vt:lpstr>
      <vt:lpstr>Revolutioner i krigsførelse: Bonde- og lejehære</vt:lpstr>
      <vt:lpstr>Revolutioner i krigsførelse 30-års krigen</vt:lpstr>
      <vt:lpstr>Revolutioner i krigsførelse: Industrialiseret krigsførelse</vt:lpstr>
      <vt:lpstr>Eksempler på cyberangreb</vt:lpstr>
      <vt:lpstr>Eksempler på cyberangreb: Distributed Denial of Service (DDoS)</vt:lpstr>
      <vt:lpstr>Eksempler på cyberangreb: Agent.btz</vt:lpstr>
      <vt:lpstr>Eksempler på cyberangreb: Hybridkrigens cyberdimension</vt:lpstr>
      <vt:lpstr>Eksempler på cyberangreb: Hybridkrigens cyberdimension</vt:lpstr>
      <vt:lpstr>PowerPoint-præsentation</vt:lpstr>
      <vt:lpstr>Eksempler på cyberangreb: Hybridkrigens cyberdimension</vt:lpstr>
      <vt:lpstr>PowerPoint-præsentation</vt:lpstr>
      <vt:lpstr>Eksempler på cyberangreb: Hybridkrigens cyberdimension</vt:lpstr>
      <vt:lpstr>Eksempler på cyberangreb Fancy Bear i Donbass</vt:lpstr>
      <vt:lpstr>Eksempler på cyberangreb: Operation Olympic Games – Stuxnet</vt:lpstr>
      <vt:lpstr>Eksempler på cyberangreb: Operation Olympic Games – Stuxnet</vt:lpstr>
      <vt:lpstr>En sammenligning med atomvåben</vt:lpstr>
      <vt:lpstr>En sammenligning med atomvåben</vt:lpstr>
      <vt:lpstr>En sammenligning med atomvåben</vt:lpstr>
      <vt:lpstr>Beslutningstagerne</vt:lpstr>
      <vt:lpstr>Et cyberforsvar:  The Great Firewall of China</vt:lpstr>
      <vt:lpstr>Et manglende tabu – et blik på fremtiden</vt:lpstr>
      <vt:lpstr>Hvad så?</vt:lpstr>
      <vt:lpstr>Cyberkapabiliteter</vt:lpstr>
      <vt:lpstr>Cyberkapabiliteter</vt:lpstr>
      <vt:lpstr>Afslutning</vt:lpstr>
      <vt:lpstr>Reinhart Kosellecks tids-teori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Cyberkrig</dc:title>
  <dc:creator>Jacob Jespersen Pedersen</dc:creator>
  <cp:lastModifiedBy>Jørgen Lassen</cp:lastModifiedBy>
  <cp:revision>1</cp:revision>
  <dcterms:modified xsi:type="dcterms:W3CDTF">2017-12-26T22:02:43Z</dcterms:modified>
</cp:coreProperties>
</file>