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535" r:id="rId1"/>
  </p:sldMasterIdLst>
  <p:notesMasterIdLst>
    <p:notesMasterId r:id="rId22"/>
  </p:notesMasterIdLst>
  <p:handoutMasterIdLst>
    <p:handoutMasterId r:id="rId23"/>
  </p:handoutMasterIdLst>
  <p:sldIdLst>
    <p:sldId id="574" r:id="rId2"/>
    <p:sldId id="576" r:id="rId3"/>
    <p:sldId id="577" r:id="rId4"/>
    <p:sldId id="578" r:id="rId5"/>
    <p:sldId id="579" r:id="rId6"/>
    <p:sldId id="580" r:id="rId7"/>
    <p:sldId id="581" r:id="rId8"/>
    <p:sldId id="582" r:id="rId9"/>
    <p:sldId id="583" r:id="rId10"/>
    <p:sldId id="584" r:id="rId11"/>
    <p:sldId id="585" r:id="rId12"/>
    <p:sldId id="586" r:id="rId13"/>
    <p:sldId id="587" r:id="rId14"/>
    <p:sldId id="588" r:id="rId15"/>
    <p:sldId id="589" r:id="rId16"/>
    <p:sldId id="590" r:id="rId17"/>
    <p:sldId id="591" r:id="rId18"/>
    <p:sldId id="592" r:id="rId19"/>
    <p:sldId id="593" r:id="rId20"/>
    <p:sldId id="594" r:id="rId21"/>
  </p:sldIdLst>
  <p:sldSz cx="9144000" cy="6858000" type="screen4x3"/>
  <p:notesSz cx="9926638" cy="679767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Md B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Md B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Md B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Md B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utura Md B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utura Md B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utura Md B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utura Md B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utura Md BT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DDDDD"/>
    <a:srgbClr val="CC0000"/>
    <a:srgbClr val="FFFF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85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85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74CBE15-D790-4E86-9A19-32B66924D33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94597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F19614C-ADB6-4FBF-AD5F-2B5F1C477ADA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3355AF6-ACC2-43B9-AFCB-EEA74353FCA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58592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B9B09D7C-CD08-4C09-B11F-31DF11826012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2565BB35-957A-4F3F-916E-D2A68F80E3A0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50186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7FDAA4EF-7CCD-4E74-A755-707C9AB6BB7D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EB70C93A-FDA1-427A-9D5D-D2318031E60C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2367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DE5072E6-5186-4A59-BD3E-157F595ED182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2D4E2046-8106-44BC-A9F5-854DA9B6A55C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06271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05EA06C0-8F08-4037-AA00-95FF8C6E7FFA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0BE3DD90-3AE5-441A-AE5E-FBF110E691D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36863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F3E6860A-AAF5-49DE-A2FE-2BD9090003B3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3943D7B0-4D18-409A-9813-218E5D78A2E1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84659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EBCBD346-D889-4469-A2EF-785570E5A653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89309FA2-80DB-4D16-A67A-8114CACB6F6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26441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89EA6A4A-85E5-45C0-878E-FB57AFB51F3B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D4472F01-5F05-42B2-9DCD-8ADB79B3BE7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8294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3A8D8066-C182-46B2-ADEE-EEDF76DE143B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BA9EF414-5707-4329-87BB-72BF2D6B5DD2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21270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EE983F3C-C0C7-4A43-9622-23ECA96A7429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C4761067-1F47-4605-8CAF-EA2ACD403C5B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67262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5B1DF77B-43EA-4B59-B00B-205DB288C079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153B2394-A32B-4F1F-9E61-5843968CCE1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75683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fld id="{D1227C01-8653-43EC-A1B0-67C560F3FDE0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Futura Md BT" pitchFamily="34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utura Md BT"/>
              </a:defRPr>
            </a:lvl1pPr>
          </a:lstStyle>
          <a:p>
            <a:pPr>
              <a:defRPr/>
            </a:pPr>
            <a:fld id="{525D9CEE-4A84-475D-ADEC-249B0D8E1EC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14300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i master</a:t>
            </a:r>
          </a:p>
        </p:txBody>
      </p:sp>
      <p:sp>
        <p:nvSpPr>
          <p:cNvPr id="5123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i master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02B6D0D0-D46B-473A-A30C-AE2C35325021}" type="datetimeFigureOut">
              <a:rPr lang="da-DK"/>
              <a:pPr>
                <a:defRPr/>
              </a:pPr>
              <a:t>26-12-2017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1A3EAEB-2A9E-4467-91BA-9C255912CA75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28893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36" r:id="rId1"/>
    <p:sldLayoutId id="2147486537" r:id="rId2"/>
    <p:sldLayoutId id="2147486538" r:id="rId3"/>
    <p:sldLayoutId id="2147486539" r:id="rId4"/>
    <p:sldLayoutId id="2147486540" r:id="rId5"/>
    <p:sldLayoutId id="2147486541" r:id="rId6"/>
    <p:sldLayoutId id="2147486542" r:id="rId7"/>
    <p:sldLayoutId id="2147486543" r:id="rId8"/>
    <p:sldLayoutId id="2147486544" r:id="rId9"/>
    <p:sldLayoutId id="2147486545" r:id="rId10"/>
    <p:sldLayoutId id="21474865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60350"/>
            <a:ext cx="9144000" cy="1512465"/>
          </a:xfrm>
          <a:solidFill>
            <a:srgbClr val="F8F8F8">
              <a:alpha val="65098"/>
            </a:srgb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a-DK" dirty="0">
                <a:latin typeface="Arial Black" pitchFamily="34" charset="0"/>
              </a:rPr>
              <a:t>Demokrati, politikere og medborgerskab </a:t>
            </a:r>
            <a:endParaRPr lang="da-DK" sz="3600" dirty="0">
              <a:latin typeface="Arial Black" pitchFamily="34" charset="0"/>
            </a:endParaRPr>
          </a:p>
        </p:txBody>
      </p:sp>
      <p:sp>
        <p:nvSpPr>
          <p:cNvPr id="129027" name="Undertitel 2"/>
          <p:cNvSpPr>
            <a:spLocks noGrp="1"/>
          </p:cNvSpPr>
          <p:nvPr>
            <p:ph type="subTitle" idx="1"/>
          </p:nvPr>
        </p:nvSpPr>
        <p:spPr>
          <a:xfrm>
            <a:off x="0" y="5517232"/>
            <a:ext cx="9144000" cy="864295"/>
          </a:xfrm>
          <a:solidFill>
            <a:srgbClr val="F8F8F8">
              <a:alpha val="69019"/>
            </a:srgbClr>
          </a:solidFill>
        </p:spPr>
        <p:txBody>
          <a:bodyPr/>
          <a:lstStyle/>
          <a:p>
            <a:pPr eaLnBrk="1" hangingPunct="1"/>
            <a:r>
              <a:rPr lang="da-DK" altLang="da-DK" sz="2300" dirty="0">
                <a:solidFill>
                  <a:schemeClr val="tx1"/>
                </a:solidFill>
                <a:latin typeface="Arial Black" panose="020B0A04020102020204" pitchFamily="34" charset="0"/>
              </a:rPr>
              <a:t>Om unges politiske engagement, </a:t>
            </a:r>
          </a:p>
          <a:p>
            <a:pPr eaLnBrk="1" hangingPunct="1"/>
            <a:r>
              <a:rPr lang="da-DK" altLang="da-DK" sz="2300" dirty="0">
                <a:solidFill>
                  <a:schemeClr val="tx1"/>
                </a:solidFill>
                <a:latin typeface="Arial Black" panose="020B0A04020102020204" pitchFamily="34" charset="0"/>
              </a:rPr>
              <a:t>politisk kultur og det digitale </a:t>
            </a:r>
          </a:p>
        </p:txBody>
      </p:sp>
    </p:spTree>
    <p:extLst>
      <p:ext uri="{BB962C8B-B14F-4D97-AF65-F5344CB8AC3E}">
        <p14:creationId xmlns:p14="http://schemas.microsoft.com/office/powerpoint/2010/main" val="2176412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656184"/>
          </a:xfrm>
          <a:solidFill>
            <a:srgbClr val="F8F8F8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da-DK" dirty="0">
                <a:solidFill>
                  <a:schemeClr val="tx1"/>
                </a:solidFill>
                <a:latin typeface="Arial Black" pitchFamily="34" charset="0"/>
              </a:rPr>
              <a:t>2. Unges politiske engagement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501008"/>
            <a:ext cx="9144000" cy="3356992"/>
          </a:xfrm>
          <a:solidFill>
            <a:schemeClr val="bg1">
              <a:alpha val="8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a-DK" sz="3000" dirty="0">
                <a:latin typeface="Arial Black" pitchFamily="34" charset="0"/>
              </a:rPr>
              <a:t>Fra generelle forpligtelser til individuelle valg som dynamo for det fælles</a:t>
            </a:r>
          </a:p>
          <a:p>
            <a:pPr eaLnBrk="1" hangingPunct="1">
              <a:lnSpc>
                <a:spcPct val="90000"/>
              </a:lnSpc>
            </a:pPr>
            <a:r>
              <a:rPr lang="da-DK" sz="3000" dirty="0">
                <a:latin typeface="Arial Black" pitchFamily="34" charset="0"/>
              </a:rPr>
              <a:t>Nedtoner abstrakte forpligtelser </a:t>
            </a:r>
          </a:p>
          <a:p>
            <a:pPr eaLnBrk="1" hangingPunct="1">
              <a:lnSpc>
                <a:spcPct val="90000"/>
              </a:lnSpc>
            </a:pPr>
            <a:r>
              <a:rPr lang="da-DK" sz="3000" dirty="0">
                <a:latin typeface="Arial Black" pitchFamily="34" charset="0"/>
              </a:rPr>
              <a:t>Vægter muligheder for konkret individuel udfoldelse – gerne med andre </a:t>
            </a:r>
          </a:p>
          <a:p>
            <a:pPr eaLnBrk="1" hangingPunct="1">
              <a:lnSpc>
                <a:spcPct val="90000"/>
              </a:lnSpc>
            </a:pPr>
            <a:r>
              <a:rPr lang="da-DK" sz="3000" dirty="0">
                <a:latin typeface="Arial Black" pitchFamily="34" charset="0"/>
              </a:rPr>
              <a:t>Udviser stor politisk selvtillid – erfaringer fra at handle </a:t>
            </a:r>
          </a:p>
        </p:txBody>
      </p:sp>
    </p:spTree>
    <p:extLst>
      <p:ext uri="{BB962C8B-B14F-4D97-AF65-F5344CB8AC3E}">
        <p14:creationId xmlns:p14="http://schemas.microsoft.com/office/powerpoint/2010/main" val="211851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936848"/>
          </a:xfrm>
          <a:solidFill>
            <a:srgbClr val="F8F8F8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da-DK" sz="3800" dirty="0">
                <a:solidFill>
                  <a:schemeClr val="tx1"/>
                </a:solidFill>
                <a:latin typeface="Arial Black" pitchFamily="34" charset="0"/>
              </a:rPr>
              <a:t>Rettigheder og god medborger</a:t>
            </a:r>
            <a:endParaRPr lang="da-DK" sz="3800" dirty="0">
              <a:solidFill>
                <a:schemeClr val="tx1"/>
              </a:solidFill>
            </a:endParaRP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780928"/>
            <a:ext cx="9144000" cy="4077072"/>
          </a:xfrm>
          <a:solidFill>
            <a:schemeClr val="bg1">
              <a:alpha val="76077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Rettigheder – vurderes generelt som mindre vigtige over tid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Unge under </a:t>
            </a:r>
            <a:r>
              <a:rPr lang="da-DK" dirty="0" err="1">
                <a:latin typeface="Arial Black" pitchFamily="34" charset="0"/>
              </a:rPr>
              <a:t>gnm</a:t>
            </a:r>
            <a:r>
              <a:rPr lang="da-DK" dirty="0">
                <a:latin typeface="Arial Black" pitchFamily="34" charset="0"/>
              </a:rPr>
              <a:t>. – faldende </a:t>
            </a:r>
          </a:p>
          <a:p>
            <a:pPr eaLnBrk="1" hangingPunct="1">
              <a:lnSpc>
                <a:spcPct val="90000"/>
              </a:lnSpc>
            </a:pPr>
            <a:r>
              <a:rPr lang="da-DK" i="1" dirty="0">
                <a:latin typeface="Arial Black" pitchFamily="34" charset="0"/>
              </a:rPr>
              <a:t>Undtagen mulighed for udøvelse af civil ulydighed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Normer for god medborger – faldende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Unge under </a:t>
            </a:r>
            <a:r>
              <a:rPr lang="da-DK" dirty="0" err="1">
                <a:latin typeface="Arial Black" pitchFamily="34" charset="0"/>
              </a:rPr>
              <a:t>gnm</a:t>
            </a:r>
            <a:r>
              <a:rPr lang="da-DK" dirty="0">
                <a:latin typeface="Arial Black" pitchFamily="34" charset="0"/>
              </a:rPr>
              <a:t>. – faldende </a:t>
            </a:r>
          </a:p>
          <a:p>
            <a:pPr eaLnBrk="1" hangingPunct="1">
              <a:lnSpc>
                <a:spcPct val="90000"/>
              </a:lnSpc>
            </a:pPr>
            <a:r>
              <a:rPr lang="da-DK" i="1" dirty="0">
                <a:latin typeface="Arial Black" pitchFamily="34" charset="0"/>
              </a:rPr>
              <a:t>Undtagen pligt til at betale skat</a:t>
            </a:r>
          </a:p>
        </p:txBody>
      </p:sp>
    </p:spTree>
    <p:extLst>
      <p:ext uri="{BB962C8B-B14F-4D97-AF65-F5344CB8AC3E}">
        <p14:creationId xmlns:p14="http://schemas.microsoft.com/office/powerpoint/2010/main" val="215603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936848"/>
          </a:xfrm>
          <a:solidFill>
            <a:srgbClr val="F8F8F8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da-DK" dirty="0">
                <a:solidFill>
                  <a:schemeClr val="tx1"/>
                </a:solidFill>
                <a:latin typeface="Arial Black" pitchFamily="34" charset="0"/>
              </a:rPr>
              <a:t>Solidaritet og aktivitet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808"/>
            <a:ext cx="9144000" cy="5157192"/>
          </a:xfrm>
          <a:solidFill>
            <a:schemeClr val="bg1">
              <a:alpha val="76077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Solidaritet med andre - Unge </a:t>
            </a:r>
            <a:r>
              <a:rPr lang="da-DK" dirty="0" err="1">
                <a:latin typeface="Arial Black" pitchFamily="34" charset="0"/>
              </a:rPr>
              <a:t>gnm</a:t>
            </a:r>
            <a:r>
              <a:rPr lang="da-DK" dirty="0">
                <a:latin typeface="Arial Black" pitchFamily="34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Ikke politisk forbruger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Ikke aktiv i sociale og politiske foreninger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Tolerance – unge over </a:t>
            </a:r>
            <a:r>
              <a:rPr lang="da-DK" dirty="0" err="1">
                <a:latin typeface="Arial Black" pitchFamily="34" charset="0"/>
              </a:rPr>
              <a:t>gnm</a:t>
            </a:r>
            <a:r>
              <a:rPr lang="da-DK" dirty="0">
                <a:latin typeface="Arial Black" pitchFamily="34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Tolerancen generelt stigende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Ikke interesseret i politik </a:t>
            </a:r>
            <a:br>
              <a:rPr lang="da-DK" dirty="0">
                <a:latin typeface="Arial Black" pitchFamily="34" charset="0"/>
              </a:rPr>
            </a:br>
            <a:r>
              <a:rPr lang="da-DK" dirty="0">
                <a:latin typeface="Arial Black" pitchFamily="34" charset="0"/>
              </a:rPr>
              <a:t>(54 </a:t>
            </a:r>
            <a:r>
              <a:rPr lang="da-DK" dirty="0" err="1">
                <a:latin typeface="Arial Black" pitchFamily="34" charset="0"/>
              </a:rPr>
              <a:t>pct</a:t>
            </a:r>
            <a:r>
              <a:rPr lang="da-DK" dirty="0">
                <a:latin typeface="Arial Black" pitchFamily="34" charset="0"/>
              </a:rPr>
              <a:t> unge)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Daglige mediebrugere – få unge </a:t>
            </a:r>
            <a:br>
              <a:rPr lang="da-DK" dirty="0">
                <a:latin typeface="Arial Black" pitchFamily="34" charset="0"/>
              </a:rPr>
            </a:br>
            <a:r>
              <a:rPr lang="da-DK" dirty="0">
                <a:latin typeface="Arial Black" pitchFamily="34" charset="0"/>
              </a:rPr>
              <a:t>(55 </a:t>
            </a:r>
            <a:r>
              <a:rPr lang="da-DK" dirty="0" err="1">
                <a:latin typeface="Arial Black" pitchFamily="34" charset="0"/>
              </a:rPr>
              <a:t>pct</a:t>
            </a:r>
            <a:r>
              <a:rPr lang="da-DK" dirty="0">
                <a:latin typeface="Arial Black" pitchFamily="34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endParaRPr lang="da-DK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3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936848"/>
          </a:xfrm>
          <a:solidFill>
            <a:srgbClr val="F8F8F8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da-DK" dirty="0">
                <a:solidFill>
                  <a:schemeClr val="tx1"/>
                </a:solidFill>
                <a:latin typeface="Arial Black" pitchFamily="34" charset="0"/>
              </a:rPr>
              <a:t>Politisk deltagelse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140968"/>
            <a:ext cx="9144000" cy="3717032"/>
          </a:xfrm>
          <a:solidFill>
            <a:schemeClr val="bg1">
              <a:alpha val="76077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Unge under gennemsnit på de fleste deltagelsesformer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Internettet undtagelsen (31 </a:t>
            </a:r>
            <a:r>
              <a:rPr lang="da-DK" dirty="0" err="1">
                <a:latin typeface="Arial Black" pitchFamily="34" charset="0"/>
              </a:rPr>
              <a:t>pct</a:t>
            </a:r>
            <a:r>
              <a:rPr lang="da-DK" dirty="0">
                <a:latin typeface="Arial Black" pitchFamily="34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Laveste deltagelsesniveau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Deltagelsen er svagt faldende </a:t>
            </a:r>
          </a:p>
          <a:p>
            <a:pPr eaLnBrk="1" hangingPunct="1">
              <a:lnSpc>
                <a:spcPct val="90000"/>
              </a:lnSpc>
            </a:pPr>
            <a:r>
              <a:rPr lang="da-DK" dirty="0">
                <a:latin typeface="Arial Black" pitchFamily="34" charset="0"/>
              </a:rPr>
              <a:t>For de unge dog stigende med alderen!</a:t>
            </a:r>
          </a:p>
          <a:p>
            <a:pPr eaLnBrk="1" hangingPunct="1">
              <a:lnSpc>
                <a:spcPct val="90000"/>
              </a:lnSpc>
            </a:pPr>
            <a:endParaRPr lang="da-DK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57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298C8-E6FA-445F-B8AB-F86741059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248" y="332656"/>
            <a:ext cx="9144000" cy="690910"/>
          </a:xfrm>
          <a:solidFill>
            <a:schemeClr val="bg1">
              <a:alpha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da-DK" dirty="0">
                <a:latin typeface="Arial Black" panose="020B0A04020102020204" pitchFamily="34" charset="0"/>
              </a:rPr>
              <a:t>3. Politikere med afstand til borger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47430CE-D6A7-4C61-8008-3DD8749DE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8839"/>
            <a:ext cx="9144000" cy="4752529"/>
          </a:xfrm>
          <a:solidFill>
            <a:schemeClr val="bg1">
              <a:alpha val="80000"/>
            </a:schemeClr>
          </a:solidFill>
        </p:spPr>
        <p:txBody>
          <a:bodyPr>
            <a:noAutofit/>
          </a:bodyPr>
          <a:lstStyle/>
          <a:p>
            <a:r>
              <a:rPr lang="da-DK" sz="2500" dirty="0">
                <a:latin typeface="Arial Black" panose="020B0A04020102020204" pitchFamily="34" charset="0"/>
              </a:rPr>
              <a:t>Politikeres retoriske valg </a:t>
            </a:r>
          </a:p>
          <a:p>
            <a:r>
              <a:rPr lang="da-DK" sz="2500" dirty="0">
                <a:latin typeface="Arial Black" panose="020B0A04020102020204" pitchFamily="34" charset="0"/>
              </a:rPr>
              <a:t>Politikere tilfredse med sig selv – tager aldrig fejl</a:t>
            </a:r>
          </a:p>
          <a:p>
            <a:r>
              <a:rPr lang="da-DK" sz="2500" dirty="0">
                <a:latin typeface="Arial Black" panose="020B0A04020102020204" pitchFamily="34" charset="0"/>
              </a:rPr>
              <a:t>Vælger </a:t>
            </a:r>
            <a:r>
              <a:rPr lang="da-DK" sz="2500" dirty="0" err="1">
                <a:latin typeface="Arial Black" panose="020B0A04020102020204" pitchFamily="34" charset="0"/>
              </a:rPr>
              <a:t>retstalen</a:t>
            </a:r>
            <a:r>
              <a:rPr lang="da-DK" sz="2500" dirty="0">
                <a:latin typeface="Arial Black" panose="020B0A04020102020204" pitchFamily="34" charset="0"/>
              </a:rPr>
              <a:t> og lejlighedstalen – mindre den politiske tale </a:t>
            </a:r>
          </a:p>
          <a:p>
            <a:r>
              <a:rPr lang="da-DK" sz="2500" dirty="0">
                <a:latin typeface="Arial Black" panose="020B0A04020102020204" pitchFamily="34" charset="0"/>
              </a:rPr>
              <a:t>Vælger etos og patos </a:t>
            </a:r>
          </a:p>
          <a:p>
            <a:r>
              <a:rPr lang="da-DK" sz="2500" dirty="0">
                <a:latin typeface="Arial Black" panose="020B0A04020102020204" pitchFamily="34" charset="0"/>
              </a:rPr>
              <a:t>Resultat: </a:t>
            </a:r>
            <a:r>
              <a:rPr lang="da-DK" sz="2500" i="1" dirty="0">
                <a:latin typeface="Arial Black" panose="020B0A04020102020204" pitchFamily="34" charset="0"/>
              </a:rPr>
              <a:t>Den selvtilfredse politiker der i egen fremstilling er almen troværdig </a:t>
            </a:r>
          </a:p>
          <a:p>
            <a:r>
              <a:rPr lang="da-DK" sz="2500" dirty="0">
                <a:latin typeface="Arial Black" panose="020B0A04020102020204" pitchFamily="34" charset="0"/>
              </a:rPr>
              <a:t>Tvivlen på egne synspunkter er fraværende – eller spild af tid </a:t>
            </a:r>
          </a:p>
          <a:p>
            <a:r>
              <a:rPr lang="da-DK" sz="2500" dirty="0">
                <a:latin typeface="Arial Black" panose="020B0A04020102020204" pitchFamily="34" charset="0"/>
              </a:rPr>
              <a:t>Understøttes af at modstandere er utroværdige – demonstreret gennem </a:t>
            </a:r>
            <a:r>
              <a:rPr lang="da-DK" sz="2500" dirty="0" err="1">
                <a:latin typeface="Arial Black" panose="020B0A04020102020204" pitchFamily="34" charset="0"/>
              </a:rPr>
              <a:t>retstalen</a:t>
            </a:r>
            <a:r>
              <a:rPr lang="da-DK" sz="2500" dirty="0">
                <a:latin typeface="Arial Black" panose="020B0A040201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368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298C8-E6FA-445F-B8AB-F86741059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913117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da-DK" dirty="0">
                <a:latin typeface="Arial Black" panose="020B0A04020102020204" pitchFamily="34" charset="0"/>
              </a:rPr>
              <a:t>Strategisk kommunikation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47430CE-D6A7-4C61-8008-3DD8749DE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82766"/>
            <a:ext cx="9144000" cy="3886594"/>
          </a:xfrm>
          <a:solidFill>
            <a:schemeClr val="bg1">
              <a:alpha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da-DK" sz="2700" dirty="0">
                <a:latin typeface="Arial Black" panose="020B0A04020102020204" pitchFamily="34" charset="0"/>
              </a:rPr>
              <a:t>Politikerens praktiske udfordring: At gentage sig selv med overbevisning</a:t>
            </a:r>
          </a:p>
          <a:p>
            <a:r>
              <a:rPr lang="da-DK" sz="2700" dirty="0">
                <a:latin typeface="Arial Black" panose="020B0A04020102020204" pitchFamily="34" charset="0"/>
              </a:rPr>
              <a:t>Egenskab: Udvikler evnen til at være glad for at høre og se sig selv</a:t>
            </a:r>
          </a:p>
          <a:p>
            <a:r>
              <a:rPr lang="da-DK" sz="2700" dirty="0">
                <a:latin typeface="Arial Black" panose="020B0A04020102020204" pitchFamily="34" charset="0"/>
              </a:rPr>
              <a:t>Udvikler evnen til altid at </a:t>
            </a:r>
            <a:r>
              <a:rPr lang="da-DK" sz="2700" i="1" dirty="0">
                <a:latin typeface="Arial Black" panose="020B0A04020102020204" pitchFamily="34" charset="0"/>
              </a:rPr>
              <a:t>ville og kunne </a:t>
            </a:r>
            <a:r>
              <a:rPr lang="da-DK" sz="2700" dirty="0">
                <a:latin typeface="Arial Black" panose="020B0A04020102020204" pitchFamily="34" charset="0"/>
              </a:rPr>
              <a:t>projicere sig selv </a:t>
            </a:r>
          </a:p>
          <a:p>
            <a:r>
              <a:rPr lang="da-DK" sz="2700" dirty="0">
                <a:latin typeface="Arial Black" panose="020B0A04020102020204" pitchFamily="34" charset="0"/>
              </a:rPr>
              <a:t>Bagsiden: Det tætte kammeratskab med lukkede cirkler, der er med når der skal kobles af – </a:t>
            </a:r>
            <a:r>
              <a:rPr lang="da-DK" sz="2700" i="1" dirty="0">
                <a:latin typeface="Arial Black" panose="020B0A04020102020204" pitchFamily="34" charset="0"/>
              </a:rPr>
              <a:t>kynisme og rygter </a:t>
            </a:r>
          </a:p>
        </p:txBody>
      </p:sp>
    </p:spTree>
    <p:extLst>
      <p:ext uri="{BB962C8B-B14F-4D97-AF65-F5344CB8AC3E}">
        <p14:creationId xmlns:p14="http://schemas.microsoft.com/office/powerpoint/2010/main" val="269906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298C8-E6FA-445F-B8AB-F86741059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  <a:solidFill>
            <a:schemeClr val="bg1">
              <a:alpha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da-DK" dirty="0">
                <a:latin typeface="Arial Black" panose="020B0A04020102020204" pitchFamily="34" charset="0"/>
              </a:rPr>
              <a:t>Det repræsentative princip undergraves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47430CE-D6A7-4C61-8008-3DD8749DE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8841"/>
            <a:ext cx="9144000" cy="4680520"/>
          </a:xfrm>
          <a:solidFill>
            <a:schemeClr val="bg1">
              <a:alpha val="80000"/>
            </a:schemeClr>
          </a:solidFill>
        </p:spPr>
        <p:txBody>
          <a:bodyPr>
            <a:noAutofit/>
          </a:bodyPr>
          <a:lstStyle/>
          <a:p>
            <a:r>
              <a:rPr lang="da-DK" sz="2700" dirty="0">
                <a:latin typeface="Arial Black" panose="020B0A04020102020204" pitchFamily="34" charset="0"/>
              </a:rPr>
              <a:t>Den politiske kamp har fokus på ‘nødvendigheder’</a:t>
            </a:r>
          </a:p>
          <a:p>
            <a:r>
              <a:rPr lang="da-DK" sz="2700" dirty="0">
                <a:latin typeface="Arial Black" panose="020B0A04020102020204" pitchFamily="34" charset="0"/>
              </a:rPr>
              <a:t>‘Nødvendigheder’ kan  begrundes med etos – og patos </a:t>
            </a:r>
          </a:p>
          <a:p>
            <a:r>
              <a:rPr lang="da-DK" sz="2700" dirty="0">
                <a:latin typeface="Arial Black" panose="020B0A04020102020204" pitchFamily="34" charset="0"/>
              </a:rPr>
              <a:t>Grundlæggende – en undergravning af det repræsentative princip </a:t>
            </a:r>
          </a:p>
          <a:p>
            <a:r>
              <a:rPr lang="da-DK" sz="2700" dirty="0">
                <a:latin typeface="Arial Black" panose="020B0A04020102020204" pitchFamily="34" charset="0"/>
              </a:rPr>
              <a:t>Politikere kan eller vil ikke repræsentere </a:t>
            </a:r>
          </a:p>
          <a:p>
            <a:r>
              <a:rPr lang="da-DK" sz="2700" dirty="0">
                <a:latin typeface="Arial Black" panose="020B0A04020102020204" pitchFamily="34" charset="0"/>
              </a:rPr>
              <a:t>Borgerne vil ikke lade sig repræsentere – har ikke brug for autoriteter </a:t>
            </a:r>
          </a:p>
          <a:p>
            <a:r>
              <a:rPr lang="da-DK" sz="2700" dirty="0">
                <a:latin typeface="Arial Black" panose="020B0A04020102020204" pitchFamily="34" charset="0"/>
              </a:rPr>
              <a:t>Derfor – borgere holdes på afstand af den nye politikerrolle </a:t>
            </a:r>
          </a:p>
        </p:txBody>
      </p:sp>
    </p:spTree>
    <p:extLst>
      <p:ext uri="{BB962C8B-B14F-4D97-AF65-F5344CB8AC3E}">
        <p14:creationId xmlns:p14="http://schemas.microsoft.com/office/powerpoint/2010/main" val="265218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66131"/>
            <a:ext cx="9144000" cy="836226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pPr eaLnBrk="1" hangingPunct="1"/>
            <a:r>
              <a:rPr lang="da-DK" altLang="da-DK" dirty="0">
                <a:latin typeface="Arial Black" panose="020B0A04020102020204" pitchFamily="34" charset="0"/>
              </a:rPr>
              <a:t>4. Digitalisering og social kontakt </a:t>
            </a:r>
          </a:p>
        </p:txBody>
      </p:sp>
      <p:sp>
        <p:nvSpPr>
          <p:cNvPr id="631811" name="Text Box 3"/>
          <p:cNvSpPr txBox="1">
            <a:spLocks noChangeArrowheads="1"/>
          </p:cNvSpPr>
          <p:nvPr/>
        </p:nvSpPr>
        <p:spPr bwMode="auto">
          <a:xfrm>
            <a:off x="3305176" y="1543052"/>
            <a:ext cx="2102644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Begrænset social kontakt</a:t>
            </a:r>
          </a:p>
        </p:txBody>
      </p:sp>
      <p:sp>
        <p:nvSpPr>
          <p:cNvPr id="631812" name="Text Box 4"/>
          <p:cNvSpPr txBox="1">
            <a:spLocks noChangeArrowheads="1"/>
          </p:cNvSpPr>
          <p:nvPr/>
        </p:nvSpPr>
        <p:spPr bwMode="auto">
          <a:xfrm>
            <a:off x="3514820" y="5649421"/>
            <a:ext cx="1782366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Stor social kontakt </a:t>
            </a:r>
          </a:p>
        </p:txBody>
      </p:sp>
      <p:sp>
        <p:nvSpPr>
          <p:cNvPr id="631813" name="Text Box 5"/>
          <p:cNvSpPr txBox="1">
            <a:spLocks noChangeArrowheads="1"/>
          </p:cNvSpPr>
          <p:nvPr/>
        </p:nvSpPr>
        <p:spPr bwMode="auto">
          <a:xfrm>
            <a:off x="6757840" y="3480458"/>
            <a:ext cx="1744265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Meget skærmtid  </a:t>
            </a:r>
          </a:p>
        </p:txBody>
      </p:sp>
      <p:sp>
        <p:nvSpPr>
          <p:cNvPr id="631814" name="Text Box 6"/>
          <p:cNvSpPr txBox="1">
            <a:spLocks noChangeArrowheads="1"/>
          </p:cNvSpPr>
          <p:nvPr/>
        </p:nvSpPr>
        <p:spPr bwMode="auto">
          <a:xfrm>
            <a:off x="478632" y="3556442"/>
            <a:ext cx="2078831" cy="646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Begrænset  skærmtid  </a:t>
            </a:r>
          </a:p>
        </p:txBody>
      </p:sp>
      <p:sp>
        <p:nvSpPr>
          <p:cNvPr id="631815" name="Text Box 7"/>
          <p:cNvSpPr txBox="1">
            <a:spLocks noChangeArrowheads="1"/>
          </p:cNvSpPr>
          <p:nvPr/>
        </p:nvSpPr>
        <p:spPr bwMode="auto">
          <a:xfrm>
            <a:off x="1213219" y="2389380"/>
            <a:ext cx="2368452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Marginaliserede med begrænsede kompetencer  </a:t>
            </a:r>
          </a:p>
        </p:txBody>
      </p:sp>
      <p:sp>
        <p:nvSpPr>
          <p:cNvPr id="631816" name="Text Box 8"/>
          <p:cNvSpPr txBox="1">
            <a:spLocks noChangeArrowheads="1"/>
          </p:cNvSpPr>
          <p:nvPr/>
        </p:nvSpPr>
        <p:spPr bwMode="auto">
          <a:xfrm>
            <a:off x="5053976" y="2340471"/>
            <a:ext cx="2913332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Sikkerhedssøgende unge der holder afstand </a:t>
            </a:r>
          </a:p>
        </p:txBody>
      </p:sp>
      <p:sp>
        <p:nvSpPr>
          <p:cNvPr id="631817" name="Text Box 9"/>
          <p:cNvSpPr txBox="1">
            <a:spLocks noChangeArrowheads="1"/>
          </p:cNvSpPr>
          <p:nvPr/>
        </p:nvSpPr>
        <p:spPr bwMode="auto">
          <a:xfrm>
            <a:off x="5299663" y="4378942"/>
            <a:ext cx="2429880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Elitens unge der både kan skærme og mennesker </a:t>
            </a:r>
          </a:p>
        </p:txBody>
      </p:sp>
      <p:sp>
        <p:nvSpPr>
          <p:cNvPr id="631818" name="Text Box 10"/>
          <p:cNvSpPr txBox="1">
            <a:spLocks noChangeArrowheads="1"/>
          </p:cNvSpPr>
          <p:nvPr/>
        </p:nvSpPr>
        <p:spPr bwMode="auto">
          <a:xfrm>
            <a:off x="1348844" y="4454926"/>
            <a:ext cx="2430270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Selvstændige unge med masser af netværk </a:t>
            </a:r>
          </a:p>
        </p:txBody>
      </p:sp>
      <p:sp>
        <p:nvSpPr>
          <p:cNvPr id="631819" name="Line 11"/>
          <p:cNvSpPr>
            <a:spLocks noChangeShapeType="1"/>
          </p:cNvSpPr>
          <p:nvPr/>
        </p:nvSpPr>
        <p:spPr bwMode="auto">
          <a:xfrm>
            <a:off x="4355976" y="2189383"/>
            <a:ext cx="72008" cy="3460037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sp>
        <p:nvSpPr>
          <p:cNvPr id="631820" name="Line 12"/>
          <p:cNvSpPr>
            <a:spLocks noChangeShapeType="1"/>
          </p:cNvSpPr>
          <p:nvPr/>
        </p:nvSpPr>
        <p:spPr bwMode="auto">
          <a:xfrm flipH="1">
            <a:off x="2557463" y="3861048"/>
            <a:ext cx="4200377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837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1" grpId="0" animBg="1"/>
      <p:bldP spid="631812" grpId="0" animBg="1"/>
      <p:bldP spid="631813" grpId="0" animBg="1"/>
      <p:bldP spid="631814" grpId="0" animBg="1"/>
      <p:bldP spid="631815" grpId="0" animBg="1"/>
      <p:bldP spid="631816" grpId="0" animBg="1"/>
      <p:bldP spid="631817" grpId="0" animBg="1"/>
      <p:bldP spid="631818" grpId="0" animBg="1"/>
      <p:bldP spid="631819" grpId="0" animBg="1"/>
      <p:bldP spid="6318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9862" y="332656"/>
            <a:ext cx="6764275" cy="539949"/>
          </a:xfrm>
        </p:spPr>
        <p:txBody>
          <a:bodyPr/>
          <a:lstStyle/>
          <a:p>
            <a:pPr eaLnBrk="1" hangingPunct="1"/>
            <a:r>
              <a:rPr lang="da-DK" sz="3150" dirty="0">
                <a:latin typeface="Arial Black" pitchFamily="34" charset="0"/>
              </a:rPr>
              <a:t>Sociale dimensioner</a:t>
            </a:r>
            <a:endParaRPr lang="da-DK" sz="3150" dirty="0"/>
          </a:p>
        </p:txBody>
      </p:sp>
      <p:sp>
        <p:nvSpPr>
          <p:cNvPr id="758787" name="Rectangle 3"/>
          <p:cNvSpPr>
            <a:spLocks noChangeArrowheads="1"/>
          </p:cNvSpPr>
          <p:nvPr/>
        </p:nvSpPr>
        <p:spPr bwMode="auto">
          <a:xfrm>
            <a:off x="0" y="1196752"/>
            <a:ext cx="9144000" cy="5256584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Marginaliserede 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– bevidste om deres andel i Udkantsdanmark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Dyrker udkant som vej til autonomi – og modstand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Eliten – 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bevidste om deres placering i centrum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Dyrker centrum som vej til anerkendelse og mulighed for at sætte en vigtig dagsorden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Sikkerhedssøgende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 – isoleret og holder sig på afstand af folk / folk på afstand 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Vil ikke være voksne / medborger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Selvstændige 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– bevidste om deres andel i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Forkantsdanmark</a:t>
            </a:r>
            <a:endParaRPr kumimoji="0" lang="da-DK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Arial" charset="0"/>
            </a:endParaRP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Dyrker forkant som vej til autonomi og fællesskab </a:t>
            </a:r>
          </a:p>
        </p:txBody>
      </p:sp>
    </p:spTree>
    <p:extLst>
      <p:ext uri="{BB962C8B-B14F-4D97-AF65-F5344CB8AC3E}">
        <p14:creationId xmlns:p14="http://schemas.microsoft.com/office/powerpoint/2010/main" val="121632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87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9144000" cy="720080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pPr eaLnBrk="1" hangingPunct="1"/>
            <a:r>
              <a:rPr lang="da-DK" sz="3150" dirty="0">
                <a:solidFill>
                  <a:schemeClr val="tx1"/>
                </a:solidFill>
                <a:latin typeface="Arial Black" pitchFamily="34" charset="0"/>
              </a:rPr>
              <a:t>Unge der ikke vil være voksne</a:t>
            </a:r>
            <a:endParaRPr lang="da-DK" sz="3150" dirty="0">
              <a:solidFill>
                <a:schemeClr val="tx1"/>
              </a:solidFill>
            </a:endParaRPr>
          </a:p>
        </p:txBody>
      </p:sp>
      <p:sp>
        <p:nvSpPr>
          <p:cNvPr id="758787" name="Rectangle 3"/>
          <p:cNvSpPr>
            <a:spLocks noChangeArrowheads="1"/>
          </p:cNvSpPr>
          <p:nvPr/>
        </p:nvSpPr>
        <p:spPr bwMode="auto">
          <a:xfrm>
            <a:off x="0" y="1824403"/>
            <a:ext cx="9144000" cy="4772949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Unge der ikke går i gaden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Begrænset tillid til andre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Er ikke alene uden voksne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Er ikke kriminelle eller drikker alkohol – hellere hash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Ikke interesseret i andre uden for den digitale verden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Er ikke i fysisk parforhold – har kærester de kun ser via nettet 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Går ikke i seng med andre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Er </a:t>
            </a:r>
            <a:r>
              <a:rPr kumimoji="0" 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tilgængelig 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på nettet </a:t>
            </a:r>
          </a:p>
        </p:txBody>
      </p:sp>
    </p:spTree>
    <p:extLst>
      <p:ext uri="{BB962C8B-B14F-4D97-AF65-F5344CB8AC3E}">
        <p14:creationId xmlns:p14="http://schemas.microsoft.com/office/powerpoint/2010/main" val="377662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87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80400" cy="1143000"/>
          </a:xfrm>
        </p:spPr>
        <p:txBody>
          <a:bodyPr/>
          <a:lstStyle/>
          <a:p>
            <a:pPr eaLnBrk="1" hangingPunct="1"/>
            <a:r>
              <a:rPr lang="da-DK" altLang="da-DK" sz="4000">
                <a:solidFill>
                  <a:schemeClr val="tx1"/>
                </a:solidFill>
                <a:latin typeface="Arial Black" pitchFamily="34" charset="0"/>
              </a:rPr>
              <a:t>Det gode demokrati?</a:t>
            </a:r>
            <a:r>
              <a:rPr lang="da-DK" altLang="da-DK" sz="4000">
                <a:solidFill>
                  <a:srgbClr val="CC0000"/>
                </a:solidFill>
                <a:latin typeface="Arial Black" pitchFamily="34" charset="0"/>
              </a:rPr>
              <a:t> </a:t>
            </a:r>
            <a:endParaRPr lang="da-DK" altLang="da-DK" sz="4000">
              <a:latin typeface="Arial Black" pitchFamily="34" charset="0"/>
            </a:endParaRPr>
          </a:p>
        </p:txBody>
      </p:sp>
      <p:sp>
        <p:nvSpPr>
          <p:cNvPr id="604163" name="Rectangle 3"/>
          <p:cNvSpPr>
            <a:spLocks noChangeArrowheads="1"/>
          </p:cNvSpPr>
          <p:nvPr/>
        </p:nvSpPr>
        <p:spPr bwMode="auto">
          <a:xfrm>
            <a:off x="0" y="2852738"/>
            <a:ext cx="9144000" cy="3529012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altLang="da-DK" sz="3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Aktive medborgere der diskuterer og tager stilling ….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da-DK" altLang="da-DK" sz="3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da-DK" altLang="da-DK" sz="3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da-DK" altLang="da-DK" sz="3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altLang="da-DK" sz="3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…… eller effektive politikere der træffer klare beslutninger (ikke så meget snak)</a:t>
            </a:r>
          </a:p>
        </p:txBody>
      </p:sp>
    </p:spTree>
    <p:extLst>
      <p:ext uri="{BB962C8B-B14F-4D97-AF65-F5344CB8AC3E}">
        <p14:creationId xmlns:p14="http://schemas.microsoft.com/office/powerpoint/2010/main" val="280468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9862" y="332656"/>
            <a:ext cx="6764275" cy="539949"/>
          </a:xfrm>
        </p:spPr>
        <p:txBody>
          <a:bodyPr/>
          <a:lstStyle/>
          <a:p>
            <a:pPr eaLnBrk="1" hangingPunct="1"/>
            <a:r>
              <a:rPr lang="da-DK" sz="3150" dirty="0">
                <a:latin typeface="Arial Black" pitchFamily="34" charset="0"/>
              </a:rPr>
              <a:t>Perspektiv </a:t>
            </a:r>
            <a:endParaRPr lang="da-DK" sz="3150" dirty="0"/>
          </a:p>
        </p:txBody>
      </p:sp>
      <p:sp>
        <p:nvSpPr>
          <p:cNvPr id="758787" name="Rectangle 3"/>
          <p:cNvSpPr>
            <a:spLocks noChangeArrowheads="1"/>
          </p:cNvSpPr>
          <p:nvPr/>
        </p:nvSpPr>
        <p:spPr bwMode="auto">
          <a:xfrm>
            <a:off x="0" y="2132856"/>
            <a:ext cx="9144000" cy="4320480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</a:rPr>
              <a:t>Den politiske kultur undergraver det fælles – som perspektiv og praksis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da-DK" sz="2400" dirty="0">
                <a:solidFill>
                  <a:srgbClr val="000000"/>
                </a:solidFill>
                <a:latin typeface="Arial Black" pitchFamily="34" charset="0"/>
              </a:rPr>
              <a:t>Fremmer kampen for </a:t>
            </a:r>
            <a:r>
              <a:rPr lang="da-DK" sz="2400" i="1" dirty="0">
                <a:solidFill>
                  <a:srgbClr val="000000"/>
                </a:solidFill>
                <a:latin typeface="Arial Black" pitchFamily="34" charset="0"/>
              </a:rPr>
              <a:t>ens eget fælles bedste </a:t>
            </a:r>
            <a:endParaRPr kumimoji="0" lang="da-DK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</a:endParaRP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da-DK" sz="2400" dirty="0">
                <a:solidFill>
                  <a:srgbClr val="000000"/>
                </a:solidFill>
                <a:latin typeface="Arial Black" pitchFamily="34" charset="0"/>
              </a:rPr>
              <a:t>Borgerne er blevet demokratisk dovne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</a:rPr>
              <a:t>Politikere holder borgere på afstand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da-DK" sz="2400" dirty="0">
                <a:solidFill>
                  <a:srgbClr val="000000"/>
                </a:solidFill>
                <a:latin typeface="Arial Black" pitchFamily="34" charset="0"/>
              </a:rPr>
              <a:t>Digitaliseringen gør at unge forsvinder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4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</a:rPr>
              <a:t>Der er brug for at tænke sig godt og grundigt om: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da-DK" sz="2400" noProof="0" dirty="0">
                <a:solidFill>
                  <a:srgbClr val="000000"/>
                </a:solidFill>
                <a:latin typeface="Arial Black" pitchFamily="34" charset="0"/>
              </a:rPr>
              <a:t>Dem der ikke stemmer støtter vinderne </a:t>
            </a:r>
            <a:r>
              <a:rPr kumimoji="0" lang="da-DK" sz="24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da-DK" sz="2400" dirty="0">
                <a:solidFill>
                  <a:srgbClr val="000000"/>
                </a:solidFill>
                <a:latin typeface="Arial Black" pitchFamily="34" charset="0"/>
              </a:rPr>
              <a:t>Dem der ikke engagerer sig støtter vinderne 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da-DK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9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8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7772400" cy="1143000"/>
          </a:xfrm>
        </p:spPr>
        <p:txBody>
          <a:bodyPr/>
          <a:lstStyle/>
          <a:p>
            <a:pPr eaLnBrk="1" hangingPunct="1"/>
            <a:r>
              <a:rPr lang="da-DK" altLang="da-DK">
                <a:latin typeface="Arial Black" pitchFamily="34" charset="0"/>
              </a:rPr>
              <a:t>Det gode demokrati </a:t>
            </a:r>
          </a:p>
        </p:txBody>
      </p:sp>
      <p:sp>
        <p:nvSpPr>
          <p:cNvPr id="631811" name="Text Box 3"/>
          <p:cNvSpPr txBox="1">
            <a:spLocks noChangeArrowheads="1"/>
          </p:cNvSpPr>
          <p:nvPr/>
        </p:nvSpPr>
        <p:spPr bwMode="auto">
          <a:xfrm>
            <a:off x="3136900" y="958850"/>
            <a:ext cx="2376488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Flest mulige interesser </a:t>
            </a:r>
          </a:p>
        </p:txBody>
      </p:sp>
      <p:sp>
        <p:nvSpPr>
          <p:cNvPr id="631812" name="Text Box 4"/>
          <p:cNvSpPr txBox="1">
            <a:spLocks noChangeArrowheads="1"/>
          </p:cNvSpPr>
          <p:nvPr/>
        </p:nvSpPr>
        <p:spPr bwMode="auto">
          <a:xfrm>
            <a:off x="3203575" y="5876925"/>
            <a:ext cx="2376488" cy="4619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Det fælles   </a:t>
            </a:r>
          </a:p>
        </p:txBody>
      </p:sp>
      <p:sp>
        <p:nvSpPr>
          <p:cNvPr id="631813" name="Text Box 5"/>
          <p:cNvSpPr txBox="1">
            <a:spLocks noChangeArrowheads="1"/>
          </p:cNvSpPr>
          <p:nvPr/>
        </p:nvSpPr>
        <p:spPr bwMode="auto">
          <a:xfrm>
            <a:off x="6588125" y="3213100"/>
            <a:ext cx="2376488" cy="4619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Direkte  </a:t>
            </a:r>
          </a:p>
        </p:txBody>
      </p:sp>
      <p:sp>
        <p:nvSpPr>
          <p:cNvPr id="631814" name="Text Box 6"/>
          <p:cNvSpPr txBox="1">
            <a:spLocks noChangeArrowheads="1"/>
          </p:cNvSpPr>
          <p:nvPr/>
        </p:nvSpPr>
        <p:spPr bwMode="auto">
          <a:xfrm>
            <a:off x="55563" y="3271838"/>
            <a:ext cx="2771775" cy="46196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Repræsentativt </a:t>
            </a:r>
          </a:p>
        </p:txBody>
      </p:sp>
      <p:sp>
        <p:nvSpPr>
          <p:cNvPr id="631815" name="Text Box 7"/>
          <p:cNvSpPr txBox="1">
            <a:spLocks noChangeArrowheads="1"/>
          </p:cNvSpPr>
          <p:nvPr/>
        </p:nvSpPr>
        <p:spPr bwMode="auto">
          <a:xfrm>
            <a:off x="336175" y="1623193"/>
            <a:ext cx="2741612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Elitedemokrati</a:t>
            </a:r>
            <a:b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</a:br>
            <a:r>
              <a:rPr kumimoji="0" lang="da-DK" alt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Stabilitet, effektivitet </a:t>
            </a:r>
            <a:br>
              <a:rPr kumimoji="0" lang="da-DK" alt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</a:br>
            <a:r>
              <a:rPr kumimoji="0" lang="da-DK" alt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og tillid </a:t>
            </a:r>
            <a: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 </a:t>
            </a:r>
          </a:p>
        </p:txBody>
      </p:sp>
      <p:sp>
        <p:nvSpPr>
          <p:cNvPr id="631816" name="Text Box 8"/>
          <p:cNvSpPr txBox="1">
            <a:spLocks noChangeArrowheads="1"/>
          </p:cNvSpPr>
          <p:nvPr/>
        </p:nvSpPr>
        <p:spPr bwMode="auto">
          <a:xfrm>
            <a:off x="5631615" y="1501483"/>
            <a:ext cx="2957512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Markeds demokrati</a:t>
            </a:r>
            <a:b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</a:br>
            <a:r>
              <a:rPr kumimoji="0" lang="da-DK" alt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Individuelle valg og ansvarlighed </a:t>
            </a:r>
          </a:p>
        </p:txBody>
      </p:sp>
      <p:sp>
        <p:nvSpPr>
          <p:cNvPr id="631817" name="Text Box 9"/>
          <p:cNvSpPr txBox="1">
            <a:spLocks noChangeArrowheads="1"/>
          </p:cNvSpPr>
          <p:nvPr/>
        </p:nvSpPr>
        <p:spPr bwMode="auto">
          <a:xfrm>
            <a:off x="5631615" y="3995887"/>
            <a:ext cx="2957512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Deltager demokrati</a:t>
            </a:r>
            <a:b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</a:br>
            <a:r>
              <a:rPr kumimoji="0" lang="da-DK" alt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Lokalråd og engagement </a:t>
            </a:r>
            <a: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 </a:t>
            </a:r>
          </a:p>
        </p:txBody>
      </p:sp>
      <p:sp>
        <p:nvSpPr>
          <p:cNvPr id="631818" name="Text Box 10"/>
          <p:cNvSpPr txBox="1">
            <a:spLocks noChangeArrowheads="1"/>
          </p:cNvSpPr>
          <p:nvPr/>
        </p:nvSpPr>
        <p:spPr bwMode="auto">
          <a:xfrm>
            <a:off x="544612" y="4067140"/>
            <a:ext cx="2592288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Samtale demokrati</a:t>
            </a:r>
            <a:b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</a:br>
            <a:r>
              <a:rPr kumimoji="0" lang="da-DK" altLang="da-DK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Det gode argument </a:t>
            </a:r>
            <a:r>
              <a:rPr kumimoji="0" lang="da-DK" alt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 charset="0"/>
              </a:rPr>
              <a:t> </a:t>
            </a:r>
          </a:p>
        </p:txBody>
      </p:sp>
      <p:sp>
        <p:nvSpPr>
          <p:cNvPr id="631819" name="Line 11"/>
          <p:cNvSpPr>
            <a:spLocks noChangeShapeType="1"/>
          </p:cNvSpPr>
          <p:nvPr/>
        </p:nvSpPr>
        <p:spPr bwMode="auto">
          <a:xfrm>
            <a:off x="4211638" y="1773238"/>
            <a:ext cx="73025" cy="4103687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631820" name="Line 12"/>
          <p:cNvSpPr>
            <a:spLocks noChangeShapeType="1"/>
          </p:cNvSpPr>
          <p:nvPr/>
        </p:nvSpPr>
        <p:spPr bwMode="auto">
          <a:xfrm flipH="1">
            <a:off x="2803525" y="3443288"/>
            <a:ext cx="37846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46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1" grpId="0" animBg="1"/>
      <p:bldP spid="631812" grpId="0" animBg="1"/>
      <p:bldP spid="631813" grpId="0" animBg="1"/>
      <p:bldP spid="631814" grpId="0" animBg="1"/>
      <p:bldP spid="631815" grpId="0" animBg="1"/>
      <p:bldP spid="631816" grpId="0" animBg="1"/>
      <p:bldP spid="631817" grpId="0" animBg="1"/>
      <p:bldP spid="631818" grpId="0" animBg="1"/>
      <p:bldP spid="631819" grpId="0" animBg="1"/>
      <p:bldP spid="6318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5559" y="260648"/>
            <a:ext cx="9144000" cy="1143000"/>
          </a:xfrm>
          <a:solidFill>
            <a:srgbClr val="F8F8F8">
              <a:alpha val="70980"/>
            </a:srgbClr>
          </a:solidFill>
        </p:spPr>
        <p:txBody>
          <a:bodyPr>
            <a:normAutofit/>
          </a:bodyPr>
          <a:lstStyle/>
          <a:p>
            <a:r>
              <a:rPr lang="da-DK" dirty="0">
                <a:latin typeface="Arial Black" pitchFamily="34" charset="0"/>
              </a:rPr>
              <a:t>Idealer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525963"/>
          </a:xfrm>
          <a:solidFill>
            <a:srgbClr val="F8F8F8">
              <a:alpha val="74118"/>
            </a:srgbClr>
          </a:solidFill>
        </p:spPr>
        <p:txBody>
          <a:bodyPr>
            <a:normAutofit/>
          </a:bodyPr>
          <a:lstStyle/>
          <a:p>
            <a:r>
              <a:rPr lang="da-DK" dirty="0">
                <a:latin typeface="Arial Black" pitchFamily="34" charset="0"/>
              </a:rPr>
              <a:t>Godt med idealer – ideer til noget nyt (eller anderledes) </a:t>
            </a:r>
          </a:p>
          <a:p>
            <a:r>
              <a:rPr lang="da-DK" dirty="0">
                <a:latin typeface="Arial Black" pitchFamily="34" charset="0"/>
              </a:rPr>
              <a:t>Udfordres ofte af praksis:</a:t>
            </a:r>
          </a:p>
          <a:p>
            <a:r>
              <a:rPr lang="da-DK" dirty="0">
                <a:latin typeface="Arial Black" pitchFamily="34" charset="0"/>
              </a:rPr>
              <a:t>1. Den politiske kultur</a:t>
            </a:r>
          </a:p>
          <a:p>
            <a:r>
              <a:rPr lang="da-DK" dirty="0">
                <a:latin typeface="Arial Black" pitchFamily="34" charset="0"/>
              </a:rPr>
              <a:t>2. Unges politiske engagement</a:t>
            </a:r>
          </a:p>
          <a:p>
            <a:r>
              <a:rPr lang="da-DK" dirty="0">
                <a:latin typeface="Arial Black" pitchFamily="34" charset="0"/>
              </a:rPr>
              <a:t>3. Politikeres adfærd </a:t>
            </a:r>
          </a:p>
          <a:p>
            <a:r>
              <a:rPr lang="da-DK" dirty="0">
                <a:latin typeface="Arial Black" pitchFamily="34" charset="0"/>
              </a:rPr>
              <a:t>4. Internettet og demokrati </a:t>
            </a:r>
          </a:p>
        </p:txBody>
      </p:sp>
    </p:spTree>
    <p:extLst>
      <p:ext uri="{BB962C8B-B14F-4D97-AF65-F5344CB8AC3E}">
        <p14:creationId xmlns:p14="http://schemas.microsoft.com/office/powerpoint/2010/main" val="53849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1656928"/>
          </a:xfrm>
          <a:solidFill>
            <a:srgbClr val="F8F8F8">
              <a:alpha val="67842"/>
            </a:srgbClr>
          </a:solidFill>
        </p:spPr>
        <p:txBody>
          <a:bodyPr/>
          <a:lstStyle/>
          <a:p>
            <a:pPr eaLnBrk="1" hangingPunct="1"/>
            <a:r>
              <a:rPr lang="da-DK" altLang="da-DK" dirty="0">
                <a:solidFill>
                  <a:schemeClr val="tx1"/>
                </a:solidFill>
                <a:latin typeface="Arial Black" panose="020B0A04020102020204" pitchFamily="34" charset="0"/>
              </a:rPr>
              <a:t>1. Velfærdsstaten </a:t>
            </a:r>
            <a:br>
              <a:rPr lang="da-DK" altLang="da-DK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da-DK" altLang="da-DK" dirty="0">
                <a:solidFill>
                  <a:schemeClr val="tx1"/>
                </a:solidFill>
                <a:latin typeface="Arial Black" panose="020B0A04020102020204" pitchFamily="34" charset="0"/>
              </a:rPr>
              <a:t>og politisk kultur </a:t>
            </a:r>
            <a:endParaRPr lang="da-DK" altLang="da-DK" dirty="0">
              <a:solidFill>
                <a:schemeClr val="tx1"/>
              </a:solidFill>
            </a:endParaRP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212977"/>
            <a:ext cx="9144000" cy="3645024"/>
          </a:xfrm>
          <a:solidFill>
            <a:schemeClr val="bg1">
              <a:alpha val="76077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da-DK" kern="1200" dirty="0">
                <a:solidFill>
                  <a:srgbClr val="000000"/>
                </a:solidFill>
                <a:latin typeface="Arial Black" pitchFamily="34" charset="0"/>
              </a:rPr>
              <a:t>Strukturreformen har skærpet fokus på strategiske valg og prioriteringer </a:t>
            </a:r>
          </a:p>
          <a:p>
            <a:pPr eaLnBrk="1" hangingPunct="1">
              <a:defRPr/>
            </a:pPr>
            <a:r>
              <a:rPr lang="da-DK" kern="1200" dirty="0">
                <a:solidFill>
                  <a:srgbClr val="000000"/>
                </a:solidFill>
                <a:latin typeface="Arial Black" pitchFamily="34" charset="0"/>
              </a:rPr>
              <a:t>… og på individuel ansvarlighed</a:t>
            </a:r>
          </a:p>
          <a:p>
            <a:pPr eaLnBrk="1" hangingPunct="1">
              <a:defRPr/>
            </a:pPr>
            <a:r>
              <a:rPr lang="da-DK" kern="1200" dirty="0">
                <a:solidFill>
                  <a:srgbClr val="000000"/>
                </a:solidFill>
                <a:latin typeface="Arial Black" pitchFamily="34" charset="0"/>
              </a:rPr>
              <a:t>Ideal om mægtiggjorte borgere </a:t>
            </a:r>
          </a:p>
          <a:p>
            <a:pPr eaLnBrk="1" hangingPunct="1">
              <a:defRPr/>
            </a:pPr>
            <a:r>
              <a:rPr lang="da-DK" kern="1200" dirty="0">
                <a:solidFill>
                  <a:srgbClr val="000000"/>
                </a:solidFill>
                <a:latin typeface="Arial Black" pitchFamily="34" charset="0"/>
              </a:rPr>
              <a:t>…. i samspil med det offentlige – </a:t>
            </a:r>
            <a:r>
              <a:rPr lang="da-DK" i="1" kern="1200" dirty="0" err="1">
                <a:solidFill>
                  <a:srgbClr val="000000"/>
                </a:solidFill>
                <a:latin typeface="Arial Black" pitchFamily="34" charset="0"/>
              </a:rPr>
              <a:t>samskabelse</a:t>
            </a:r>
            <a:endParaRPr lang="da-DK" i="1" kern="1200" dirty="0">
              <a:solidFill>
                <a:srgbClr val="000000"/>
              </a:solidFill>
              <a:latin typeface="Arial Black" pitchFamily="34" charset="0"/>
            </a:endParaRPr>
          </a:p>
          <a:p>
            <a:pPr eaLnBrk="1" hangingPunct="1">
              <a:defRPr/>
            </a:pPr>
            <a:endParaRPr lang="da-DK" kern="1200" dirty="0">
              <a:solidFill>
                <a:srgbClr val="000000"/>
              </a:solidFill>
              <a:latin typeface="Arial Black" pitchFamily="34" charset="0"/>
            </a:endParaRPr>
          </a:p>
          <a:p>
            <a:pPr eaLnBrk="1" hangingPunct="1">
              <a:defRPr/>
            </a:pPr>
            <a:endParaRPr lang="da-DK" i="1" kern="12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88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el 1"/>
          <p:cNvSpPr>
            <a:spLocks noGrp="1"/>
          </p:cNvSpPr>
          <p:nvPr>
            <p:ph type="title"/>
          </p:nvPr>
        </p:nvSpPr>
        <p:spPr>
          <a:xfrm>
            <a:off x="685801" y="235489"/>
            <a:ext cx="7772400" cy="1367681"/>
          </a:xfrm>
        </p:spPr>
        <p:txBody>
          <a:bodyPr/>
          <a:lstStyle/>
          <a:p>
            <a:r>
              <a:rPr lang="da-DK" altLang="da-DK" dirty="0">
                <a:latin typeface="Arial Black" panose="020B0A04020102020204" pitchFamily="34" charset="0"/>
              </a:rPr>
              <a:t>Borgerinddragelse</a:t>
            </a:r>
            <a:br>
              <a:rPr lang="da-DK" altLang="da-DK" dirty="0">
                <a:latin typeface="Arial Black" panose="020B0A04020102020204" pitchFamily="34" charset="0"/>
              </a:rPr>
            </a:br>
            <a:r>
              <a:rPr lang="da-DK" altLang="da-DK" sz="3600" dirty="0">
                <a:latin typeface="Arial Black" panose="020B0A04020102020204" pitchFamily="34" charset="0"/>
              </a:rPr>
              <a:t>- som socialisering </a:t>
            </a:r>
          </a:p>
        </p:txBody>
      </p:sp>
      <p:sp>
        <p:nvSpPr>
          <p:cNvPr id="3" name="Rektangel 2"/>
          <p:cNvSpPr/>
          <p:nvPr/>
        </p:nvSpPr>
        <p:spPr>
          <a:xfrm>
            <a:off x="2555875" y="2686050"/>
            <a:ext cx="4176713" cy="1800225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cxnSp>
        <p:nvCxnSpPr>
          <p:cNvPr id="5" name="Lige pilforbindelse 4"/>
          <p:cNvCxnSpPr/>
          <p:nvPr/>
        </p:nvCxnSpPr>
        <p:spPr>
          <a:xfrm>
            <a:off x="900113" y="3068638"/>
            <a:ext cx="165576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pilforbindelse 6"/>
          <p:cNvCxnSpPr/>
          <p:nvPr/>
        </p:nvCxnSpPr>
        <p:spPr>
          <a:xfrm>
            <a:off x="900113" y="4365104"/>
            <a:ext cx="165576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>
            <a:off x="6732588" y="3068638"/>
            <a:ext cx="1295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>
            <a:off x="6804025" y="4198938"/>
            <a:ext cx="115252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boks 20"/>
          <p:cNvSpPr txBox="1">
            <a:spLocks noChangeArrowheads="1"/>
          </p:cNvSpPr>
          <p:nvPr/>
        </p:nvSpPr>
        <p:spPr bwMode="auto">
          <a:xfrm>
            <a:off x="1116013" y="2144713"/>
            <a:ext cx="1466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Input </a:t>
            </a:r>
          </a:p>
        </p:txBody>
      </p:sp>
      <p:sp>
        <p:nvSpPr>
          <p:cNvPr id="22" name="Tekstboks 21"/>
          <p:cNvSpPr txBox="1">
            <a:spLocks noChangeArrowheads="1"/>
          </p:cNvSpPr>
          <p:nvPr/>
        </p:nvSpPr>
        <p:spPr bwMode="auto">
          <a:xfrm>
            <a:off x="7050089" y="2150173"/>
            <a:ext cx="14081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23" name="Tekstboks 22"/>
          <p:cNvSpPr txBox="1">
            <a:spLocks noChangeArrowheads="1"/>
          </p:cNvSpPr>
          <p:nvPr/>
        </p:nvSpPr>
        <p:spPr bwMode="auto">
          <a:xfrm>
            <a:off x="3602111" y="2217738"/>
            <a:ext cx="158417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Withinput</a:t>
            </a:r>
          </a:p>
        </p:txBody>
      </p:sp>
      <p:sp>
        <p:nvSpPr>
          <p:cNvPr id="24" name="Tekstboks 23"/>
          <p:cNvSpPr txBox="1">
            <a:spLocks noChangeArrowheads="1"/>
          </p:cNvSpPr>
          <p:nvPr/>
        </p:nvSpPr>
        <p:spPr bwMode="auto">
          <a:xfrm>
            <a:off x="3319462" y="3219519"/>
            <a:ext cx="215575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Innovation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Samskabelse</a:t>
            </a:r>
          </a:p>
        </p:txBody>
      </p:sp>
      <p:sp>
        <p:nvSpPr>
          <p:cNvPr id="25" name="Tekstboks 24"/>
          <p:cNvSpPr txBox="1">
            <a:spLocks noChangeArrowheads="1"/>
          </p:cNvSpPr>
          <p:nvPr/>
        </p:nvSpPr>
        <p:spPr bwMode="auto">
          <a:xfrm>
            <a:off x="6771843" y="3143034"/>
            <a:ext cx="20471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Vælger institutioner / evalueringer</a:t>
            </a:r>
          </a:p>
        </p:txBody>
      </p:sp>
      <p:sp>
        <p:nvSpPr>
          <p:cNvPr id="26" name="Tekstboks 25"/>
          <p:cNvSpPr txBox="1">
            <a:spLocks noChangeArrowheads="1"/>
          </p:cNvSpPr>
          <p:nvPr/>
        </p:nvSpPr>
        <p:spPr bwMode="auto">
          <a:xfrm>
            <a:off x="693738" y="3086313"/>
            <a:ext cx="18891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Medlem af parti / tilslutning til idealer  </a:t>
            </a:r>
          </a:p>
        </p:txBody>
      </p:sp>
      <p:sp>
        <p:nvSpPr>
          <p:cNvPr id="4" name="Kombinationstegning 3"/>
          <p:cNvSpPr/>
          <p:nvPr/>
        </p:nvSpPr>
        <p:spPr>
          <a:xfrm>
            <a:off x="1638300" y="4486274"/>
            <a:ext cx="5707063" cy="1374775"/>
          </a:xfrm>
          <a:custGeom>
            <a:avLst/>
            <a:gdLst>
              <a:gd name="connsiteX0" fmla="*/ 6256727 w 6256727"/>
              <a:gd name="connsiteY0" fmla="*/ 60177 h 1784003"/>
              <a:gd name="connsiteX1" fmla="*/ 5300763 w 6256727"/>
              <a:gd name="connsiteY1" fmla="*/ 1487195 h 1784003"/>
              <a:gd name="connsiteX2" fmla="*/ 2460582 w 6256727"/>
              <a:gd name="connsiteY2" fmla="*/ 1667304 h 1784003"/>
              <a:gd name="connsiteX3" fmla="*/ 174582 w 6256727"/>
              <a:gd name="connsiteY3" fmla="*/ 87886 h 1784003"/>
              <a:gd name="connsiteX4" fmla="*/ 174582 w 6256727"/>
              <a:gd name="connsiteY4" fmla="*/ 184868 h 1784003"/>
              <a:gd name="connsiteX5" fmla="*/ 313127 w 6256727"/>
              <a:gd name="connsiteY5" fmla="*/ 32468 h 1784003"/>
              <a:gd name="connsiteX6" fmla="*/ 49891 w 6256727"/>
              <a:gd name="connsiteY6" fmla="*/ 4759 h 178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56727" h="1784003">
                <a:moveTo>
                  <a:pt x="6256727" y="60177"/>
                </a:moveTo>
                <a:cubicBezTo>
                  <a:pt x="6095090" y="639759"/>
                  <a:pt x="5933454" y="1219341"/>
                  <a:pt x="5300763" y="1487195"/>
                </a:cubicBezTo>
                <a:cubicBezTo>
                  <a:pt x="4668072" y="1755049"/>
                  <a:pt x="3314945" y="1900522"/>
                  <a:pt x="2460582" y="1667304"/>
                </a:cubicBezTo>
                <a:cubicBezTo>
                  <a:pt x="1606218" y="1434086"/>
                  <a:pt x="555582" y="334959"/>
                  <a:pt x="174582" y="87886"/>
                </a:cubicBezTo>
                <a:cubicBezTo>
                  <a:pt x="-206418" y="-159187"/>
                  <a:pt x="151491" y="194104"/>
                  <a:pt x="174582" y="184868"/>
                </a:cubicBezTo>
                <a:cubicBezTo>
                  <a:pt x="197673" y="175632"/>
                  <a:pt x="333909" y="62486"/>
                  <a:pt x="313127" y="32468"/>
                </a:cubicBezTo>
                <a:cubicBezTo>
                  <a:pt x="292345" y="2450"/>
                  <a:pt x="171118" y="3604"/>
                  <a:pt x="49891" y="4759"/>
                </a:cubicBezTo>
              </a:path>
            </a:pathLst>
          </a:custGeom>
          <a:noFill/>
          <a:ln w="444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50850" y="1954213"/>
            <a:ext cx="1931988" cy="31686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705600" y="1867775"/>
            <a:ext cx="2186880" cy="31686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203574" y="1867775"/>
            <a:ext cx="2381250" cy="31686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079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el 1"/>
          <p:cNvSpPr>
            <a:spLocks noGrp="1"/>
          </p:cNvSpPr>
          <p:nvPr>
            <p:ph type="title"/>
          </p:nvPr>
        </p:nvSpPr>
        <p:spPr>
          <a:xfrm>
            <a:off x="34925" y="188913"/>
            <a:ext cx="9144000" cy="1143000"/>
          </a:xfrm>
          <a:solidFill>
            <a:srgbClr val="F8F8F8">
              <a:alpha val="72156"/>
            </a:srgbClr>
          </a:solidFill>
        </p:spPr>
        <p:txBody>
          <a:bodyPr/>
          <a:lstStyle/>
          <a:p>
            <a:r>
              <a:rPr lang="da-DK" altLang="da-DK" sz="3200" dirty="0">
                <a:latin typeface="Arial Black" panose="020B0A04020102020204" pitchFamily="34" charset="0"/>
              </a:rPr>
              <a:t>Den traditionelle, den </a:t>
            </a:r>
            <a:r>
              <a:rPr lang="da-DK" altLang="da-DK" sz="3200" dirty="0" err="1">
                <a:latin typeface="Arial Black" panose="020B0A04020102020204" pitchFamily="34" charset="0"/>
              </a:rPr>
              <a:t>forbrugeristiske</a:t>
            </a:r>
            <a:br>
              <a:rPr lang="da-DK" altLang="da-DK" sz="3200" dirty="0">
                <a:latin typeface="Arial Black" panose="020B0A04020102020204" pitchFamily="34" charset="0"/>
              </a:rPr>
            </a:br>
            <a:r>
              <a:rPr lang="da-DK" altLang="da-DK" sz="3200" dirty="0">
                <a:latin typeface="Arial Black" panose="020B0A04020102020204" pitchFamily="34" charset="0"/>
              </a:rPr>
              <a:t>og den innovative medborger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07950" y="2924944"/>
            <a:ext cx="2751138" cy="3933056"/>
          </a:xfrm>
          <a:solidFill>
            <a:srgbClr val="F8F8F8">
              <a:alpha val="81960"/>
            </a:srgbClr>
          </a:solidFill>
        </p:spPr>
        <p:txBody>
          <a:bodyPr/>
          <a:lstStyle/>
          <a:p>
            <a:r>
              <a:rPr lang="da-DK" altLang="da-DK" sz="2000" dirty="0">
                <a:latin typeface="Arial Black" panose="020B0A04020102020204" pitchFamily="34" charset="0"/>
              </a:rPr>
              <a:t>Den traditionelle velfærdsstøtte </a:t>
            </a:r>
          </a:p>
          <a:p>
            <a:r>
              <a:rPr lang="da-DK" altLang="da-DK" sz="2000" dirty="0">
                <a:latin typeface="Arial Black" panose="020B0A04020102020204" pitchFamily="34" charset="0"/>
              </a:rPr>
              <a:t>Betaler sin skat med glæde </a:t>
            </a:r>
          </a:p>
          <a:p>
            <a:r>
              <a:rPr lang="da-DK" altLang="da-DK" sz="2000" dirty="0">
                <a:latin typeface="Arial Black" panose="020B0A04020102020204" pitchFamily="34" charset="0"/>
              </a:rPr>
              <a:t>Vægter omsorg og pleje</a:t>
            </a:r>
          </a:p>
          <a:p>
            <a:r>
              <a:rPr lang="da-DK" altLang="da-DK" sz="2000" dirty="0">
                <a:latin typeface="Arial Black" panose="020B0A04020102020204" pitchFamily="34" charset="0"/>
              </a:rPr>
              <a:t>Fokus på tryghed </a:t>
            </a:r>
          </a:p>
          <a:p>
            <a:r>
              <a:rPr lang="da-DK" altLang="da-DK" sz="2000" dirty="0">
                <a:latin typeface="Arial Black" panose="020B0A04020102020204" pitchFamily="34" charset="0"/>
              </a:rPr>
              <a:t>Aktivitet som fælles pligt </a:t>
            </a:r>
            <a:endParaRPr lang="da-DK" altLang="da-DK" dirty="0">
              <a:latin typeface="Arial Black" panose="020B0A04020102020204" pitchFamily="34" charset="0"/>
            </a:endParaRP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036903" y="2276872"/>
            <a:ext cx="2879725" cy="3888432"/>
          </a:xfrm>
          <a:solidFill>
            <a:srgbClr val="F8F8F8">
              <a:alpha val="81960"/>
            </a:srgbClr>
          </a:solidFill>
        </p:spPr>
        <p:txBody>
          <a:bodyPr/>
          <a:lstStyle/>
          <a:p>
            <a:r>
              <a:rPr lang="da-DK" altLang="da-DK" sz="2000" dirty="0">
                <a:latin typeface="Arial Black" panose="020B0A04020102020204" pitchFamily="34" charset="0"/>
              </a:rPr>
              <a:t>Forbrugeren</a:t>
            </a:r>
          </a:p>
          <a:p>
            <a:r>
              <a:rPr lang="da-DK" altLang="da-DK" sz="2000" dirty="0">
                <a:latin typeface="Arial Black" panose="020B0A04020102020204" pitchFamily="34" charset="0"/>
              </a:rPr>
              <a:t>Stiller krav </a:t>
            </a:r>
          </a:p>
          <a:p>
            <a:r>
              <a:rPr lang="da-DK" altLang="da-DK" sz="2000" dirty="0">
                <a:latin typeface="Arial Black" panose="020B0A04020102020204" pitchFamily="34" charset="0"/>
              </a:rPr>
              <a:t>Og vælger nye institutioner </a:t>
            </a:r>
          </a:p>
          <a:p>
            <a:r>
              <a:rPr lang="da-DK" altLang="da-DK" sz="2000" dirty="0">
                <a:latin typeface="Arial Black" panose="020B0A04020102020204" pitchFamily="34" charset="0"/>
              </a:rPr>
              <a:t>Uforudsigelig adfærd</a:t>
            </a:r>
          </a:p>
          <a:p>
            <a:r>
              <a:rPr lang="da-DK" altLang="da-DK" sz="2000" dirty="0">
                <a:latin typeface="Arial Black" panose="020B0A04020102020204" pitchFamily="34" charset="0"/>
              </a:rPr>
              <a:t>Fokus på at medarbejderne opper sig </a:t>
            </a:r>
          </a:p>
          <a:p>
            <a:r>
              <a:rPr lang="da-DK" altLang="da-DK" sz="2000" dirty="0">
                <a:latin typeface="Arial Black" panose="020B0A04020102020204" pitchFamily="34" charset="0"/>
              </a:rPr>
              <a:t>Aktiv gennem til- og fravalg </a:t>
            </a:r>
          </a:p>
          <a:p>
            <a:endParaRPr lang="da-DK" altLang="da-DK" sz="2000" dirty="0">
              <a:latin typeface="Arial Black" panose="020B0A04020102020204" pitchFamily="34" charset="0"/>
            </a:endParaRPr>
          </a:p>
        </p:txBody>
      </p:sp>
      <p:sp>
        <p:nvSpPr>
          <p:cNvPr id="5" name="Pladsholder til indhold 3"/>
          <p:cNvSpPr txBox="1">
            <a:spLocks/>
          </p:cNvSpPr>
          <p:nvPr/>
        </p:nvSpPr>
        <p:spPr bwMode="auto">
          <a:xfrm>
            <a:off x="6094443" y="3040350"/>
            <a:ext cx="2895600" cy="3442944"/>
          </a:xfrm>
          <a:prstGeom prst="rect">
            <a:avLst/>
          </a:prstGeom>
          <a:solidFill>
            <a:srgbClr val="F8F8F8">
              <a:alpha val="81961"/>
            </a:srgbClr>
          </a:solidFill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/>
              </a:rPr>
              <a:t>Den innovative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/>
              </a:rPr>
              <a:t>Kan være medproducent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/>
              </a:rPr>
              <a:t>Frivillighed – svær at stoppe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/>
              </a:rPr>
              <a:t>Fokus på udvikling og modernisering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a-DK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Arial"/>
              </a:rPr>
              <a:t>Aktiv når det betaler sig  </a:t>
            </a:r>
          </a:p>
        </p:txBody>
      </p:sp>
    </p:spTree>
    <p:extLst>
      <p:ext uri="{BB962C8B-B14F-4D97-AF65-F5344CB8AC3E}">
        <p14:creationId xmlns:p14="http://schemas.microsoft.com/office/powerpoint/2010/main" val="168344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el 1"/>
          <p:cNvSpPr>
            <a:spLocks noGrp="1"/>
          </p:cNvSpPr>
          <p:nvPr>
            <p:ph type="title"/>
          </p:nvPr>
        </p:nvSpPr>
        <p:spPr>
          <a:xfrm>
            <a:off x="685801" y="235489"/>
            <a:ext cx="7772400" cy="1367681"/>
          </a:xfrm>
        </p:spPr>
        <p:txBody>
          <a:bodyPr/>
          <a:lstStyle/>
          <a:p>
            <a:r>
              <a:rPr lang="da-DK" altLang="da-DK" dirty="0">
                <a:latin typeface="Arial Black" panose="020B0A04020102020204" pitchFamily="34" charset="0"/>
              </a:rPr>
              <a:t>Borgerinddragelse</a:t>
            </a:r>
            <a:br>
              <a:rPr lang="da-DK" altLang="da-DK" dirty="0">
                <a:latin typeface="Arial Black" panose="020B0A04020102020204" pitchFamily="34" charset="0"/>
              </a:rPr>
            </a:br>
            <a:r>
              <a:rPr lang="da-DK" altLang="da-DK" sz="3600" dirty="0">
                <a:latin typeface="Arial Black" panose="020B0A04020102020204" pitchFamily="34" charset="0"/>
              </a:rPr>
              <a:t>- som socialisering </a:t>
            </a:r>
          </a:p>
        </p:txBody>
      </p:sp>
      <p:sp>
        <p:nvSpPr>
          <p:cNvPr id="3" name="Rektangel 2"/>
          <p:cNvSpPr/>
          <p:nvPr/>
        </p:nvSpPr>
        <p:spPr>
          <a:xfrm>
            <a:off x="2555875" y="2686050"/>
            <a:ext cx="4176713" cy="1800225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cxnSp>
        <p:nvCxnSpPr>
          <p:cNvPr id="5" name="Lige pilforbindelse 4"/>
          <p:cNvCxnSpPr/>
          <p:nvPr/>
        </p:nvCxnSpPr>
        <p:spPr>
          <a:xfrm>
            <a:off x="900113" y="3068638"/>
            <a:ext cx="165576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pilforbindelse 6"/>
          <p:cNvCxnSpPr/>
          <p:nvPr/>
        </p:nvCxnSpPr>
        <p:spPr>
          <a:xfrm>
            <a:off x="900113" y="4365104"/>
            <a:ext cx="165576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>
            <a:off x="6732588" y="3068638"/>
            <a:ext cx="1295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>
            <a:off x="6804025" y="4198938"/>
            <a:ext cx="115252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boks 20"/>
          <p:cNvSpPr txBox="1">
            <a:spLocks noChangeArrowheads="1"/>
          </p:cNvSpPr>
          <p:nvPr/>
        </p:nvSpPr>
        <p:spPr bwMode="auto">
          <a:xfrm>
            <a:off x="1116013" y="2144713"/>
            <a:ext cx="1466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Input </a:t>
            </a:r>
          </a:p>
        </p:txBody>
      </p:sp>
      <p:sp>
        <p:nvSpPr>
          <p:cNvPr id="22" name="Tekstboks 21"/>
          <p:cNvSpPr txBox="1">
            <a:spLocks noChangeArrowheads="1"/>
          </p:cNvSpPr>
          <p:nvPr/>
        </p:nvSpPr>
        <p:spPr bwMode="auto">
          <a:xfrm>
            <a:off x="7050089" y="2150173"/>
            <a:ext cx="14081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23" name="Tekstboks 22"/>
          <p:cNvSpPr txBox="1">
            <a:spLocks noChangeArrowheads="1"/>
          </p:cNvSpPr>
          <p:nvPr/>
        </p:nvSpPr>
        <p:spPr bwMode="auto">
          <a:xfrm>
            <a:off x="3602111" y="2217738"/>
            <a:ext cx="158417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Withinput</a:t>
            </a:r>
          </a:p>
        </p:txBody>
      </p:sp>
      <p:sp>
        <p:nvSpPr>
          <p:cNvPr id="24" name="Tekstboks 23"/>
          <p:cNvSpPr txBox="1">
            <a:spLocks noChangeArrowheads="1"/>
          </p:cNvSpPr>
          <p:nvPr/>
        </p:nvSpPr>
        <p:spPr bwMode="auto">
          <a:xfrm>
            <a:off x="3319462" y="3219519"/>
            <a:ext cx="215575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Innovation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Samskabelse</a:t>
            </a:r>
          </a:p>
        </p:txBody>
      </p:sp>
      <p:sp>
        <p:nvSpPr>
          <p:cNvPr id="25" name="Tekstboks 24"/>
          <p:cNvSpPr txBox="1">
            <a:spLocks noChangeArrowheads="1"/>
          </p:cNvSpPr>
          <p:nvPr/>
        </p:nvSpPr>
        <p:spPr bwMode="auto">
          <a:xfrm>
            <a:off x="6771843" y="3143034"/>
            <a:ext cx="20471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Vælger institutioner / evalueringer</a:t>
            </a:r>
          </a:p>
        </p:txBody>
      </p:sp>
      <p:sp>
        <p:nvSpPr>
          <p:cNvPr id="26" name="Tekstboks 25"/>
          <p:cNvSpPr txBox="1">
            <a:spLocks noChangeArrowheads="1"/>
          </p:cNvSpPr>
          <p:nvPr/>
        </p:nvSpPr>
        <p:spPr bwMode="auto">
          <a:xfrm>
            <a:off x="693738" y="3086313"/>
            <a:ext cx="18891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Medlem af parti / tilslutning til idealer  </a:t>
            </a:r>
          </a:p>
        </p:txBody>
      </p:sp>
      <p:sp>
        <p:nvSpPr>
          <p:cNvPr id="4" name="Kombinationstegning 3"/>
          <p:cNvSpPr/>
          <p:nvPr/>
        </p:nvSpPr>
        <p:spPr>
          <a:xfrm>
            <a:off x="1638300" y="4486274"/>
            <a:ext cx="5707063" cy="1374775"/>
          </a:xfrm>
          <a:custGeom>
            <a:avLst/>
            <a:gdLst>
              <a:gd name="connsiteX0" fmla="*/ 6256727 w 6256727"/>
              <a:gd name="connsiteY0" fmla="*/ 60177 h 1784003"/>
              <a:gd name="connsiteX1" fmla="*/ 5300763 w 6256727"/>
              <a:gd name="connsiteY1" fmla="*/ 1487195 h 1784003"/>
              <a:gd name="connsiteX2" fmla="*/ 2460582 w 6256727"/>
              <a:gd name="connsiteY2" fmla="*/ 1667304 h 1784003"/>
              <a:gd name="connsiteX3" fmla="*/ 174582 w 6256727"/>
              <a:gd name="connsiteY3" fmla="*/ 87886 h 1784003"/>
              <a:gd name="connsiteX4" fmla="*/ 174582 w 6256727"/>
              <a:gd name="connsiteY4" fmla="*/ 184868 h 1784003"/>
              <a:gd name="connsiteX5" fmla="*/ 313127 w 6256727"/>
              <a:gd name="connsiteY5" fmla="*/ 32468 h 1784003"/>
              <a:gd name="connsiteX6" fmla="*/ 49891 w 6256727"/>
              <a:gd name="connsiteY6" fmla="*/ 4759 h 178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56727" h="1784003">
                <a:moveTo>
                  <a:pt x="6256727" y="60177"/>
                </a:moveTo>
                <a:cubicBezTo>
                  <a:pt x="6095090" y="639759"/>
                  <a:pt x="5933454" y="1219341"/>
                  <a:pt x="5300763" y="1487195"/>
                </a:cubicBezTo>
                <a:cubicBezTo>
                  <a:pt x="4668072" y="1755049"/>
                  <a:pt x="3314945" y="1900522"/>
                  <a:pt x="2460582" y="1667304"/>
                </a:cubicBezTo>
                <a:cubicBezTo>
                  <a:pt x="1606218" y="1434086"/>
                  <a:pt x="555582" y="334959"/>
                  <a:pt x="174582" y="87886"/>
                </a:cubicBezTo>
                <a:cubicBezTo>
                  <a:pt x="-206418" y="-159187"/>
                  <a:pt x="151491" y="194104"/>
                  <a:pt x="174582" y="184868"/>
                </a:cubicBezTo>
                <a:cubicBezTo>
                  <a:pt x="197673" y="175632"/>
                  <a:pt x="333909" y="62486"/>
                  <a:pt x="313127" y="32468"/>
                </a:cubicBezTo>
                <a:cubicBezTo>
                  <a:pt x="292345" y="2450"/>
                  <a:pt x="171118" y="3604"/>
                  <a:pt x="49891" y="4759"/>
                </a:cubicBezTo>
              </a:path>
            </a:pathLst>
          </a:custGeom>
          <a:noFill/>
          <a:ln w="444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50850" y="1954213"/>
            <a:ext cx="1931988" cy="31686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705600" y="1867775"/>
            <a:ext cx="2186880" cy="31686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203574" y="1867775"/>
            <a:ext cx="2381250" cy="31686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pic>
        <p:nvPicPr>
          <p:cNvPr id="19" name="Billed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4512" y="894931"/>
            <a:ext cx="5793812" cy="5702421"/>
          </a:xfrm>
          <a:prstGeom prst="rect">
            <a:avLst/>
          </a:prstGeom>
        </p:spPr>
      </p:pic>
      <p:sp>
        <p:nvSpPr>
          <p:cNvPr id="20" name="Tekstfelt 11"/>
          <p:cNvSpPr txBox="1"/>
          <p:nvPr/>
        </p:nvSpPr>
        <p:spPr>
          <a:xfrm>
            <a:off x="5105873" y="168310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Opprioriteret </a:t>
            </a:r>
          </a:p>
        </p:txBody>
      </p:sp>
      <p:sp>
        <p:nvSpPr>
          <p:cNvPr id="27" name="Ellipse 1"/>
          <p:cNvSpPr/>
          <p:nvPr/>
        </p:nvSpPr>
        <p:spPr>
          <a:xfrm>
            <a:off x="107503" y="836712"/>
            <a:ext cx="2970659" cy="561662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sp>
        <p:nvSpPr>
          <p:cNvPr id="28" name="Tekstfelt 9"/>
          <p:cNvSpPr txBox="1"/>
          <p:nvPr/>
        </p:nvSpPr>
        <p:spPr>
          <a:xfrm>
            <a:off x="611560" y="1412776"/>
            <a:ext cx="2088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Nedprioriteret </a:t>
            </a:r>
          </a:p>
        </p:txBody>
      </p:sp>
    </p:spTree>
    <p:extLst>
      <p:ext uri="{BB962C8B-B14F-4D97-AF65-F5344CB8AC3E}">
        <p14:creationId xmlns:p14="http://schemas.microsoft.com/office/powerpoint/2010/main" val="208153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6" grpId="0" animBg="1"/>
      <p:bldP spid="17" grpId="0" animBg="1"/>
      <p:bldP spid="18" grpId="0" animBg="1"/>
      <p:bldP spid="20" grpId="0"/>
      <p:bldP spid="27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790575"/>
          </a:xfrm>
          <a:solidFill>
            <a:srgbClr val="F8F8F8">
              <a:alpha val="70979"/>
            </a:srgbClr>
          </a:solidFill>
        </p:spPr>
        <p:txBody>
          <a:bodyPr/>
          <a:lstStyle/>
          <a:p>
            <a:pPr eaLnBrk="1" hangingPunct="1"/>
            <a:r>
              <a:rPr lang="da-DK" altLang="da-DK" sz="3600" b="1" dirty="0">
                <a:solidFill>
                  <a:schemeClr val="tx1"/>
                </a:solidFill>
                <a:latin typeface="Arial Black" panose="020B0A04020102020204" pitchFamily="34" charset="0"/>
              </a:rPr>
              <a:t>Nye politiske modsætninger </a:t>
            </a:r>
          </a:p>
        </p:txBody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1750" y="1556792"/>
            <a:ext cx="9144000" cy="5269458"/>
          </a:xfrm>
          <a:solidFill>
            <a:schemeClr val="bg1">
              <a:alpha val="76077"/>
            </a:schemeClr>
          </a:solidFill>
        </p:spPr>
        <p:txBody>
          <a:bodyPr/>
          <a:lstStyle/>
          <a:p>
            <a:r>
              <a:rPr lang="da-DK" altLang="da-DK" sz="2900" b="1" dirty="0">
                <a:latin typeface="Arial Black" panose="020B0A04020102020204" pitchFamily="34" charset="0"/>
              </a:rPr>
              <a:t>A. Folket mod eliten </a:t>
            </a:r>
          </a:p>
          <a:p>
            <a:r>
              <a:rPr lang="da-DK" altLang="da-DK" sz="2900" b="1" dirty="0">
                <a:latin typeface="Arial Black" panose="020B0A04020102020204" pitchFamily="34" charset="0"/>
              </a:rPr>
              <a:t>Politikermistillid </a:t>
            </a:r>
          </a:p>
          <a:p>
            <a:r>
              <a:rPr lang="da-DK" altLang="da-DK" sz="2900" b="1" dirty="0">
                <a:latin typeface="Arial Black" panose="020B0A04020102020204" pitchFamily="34" charset="0"/>
              </a:rPr>
              <a:t>Opgøret mod den institutionelle og strategiske tankegang </a:t>
            </a:r>
          </a:p>
          <a:p>
            <a:r>
              <a:rPr lang="da-DK" altLang="da-DK" sz="2900" b="1" i="1" dirty="0">
                <a:latin typeface="Arial Black" panose="020B0A04020102020204" pitchFamily="34" charset="0"/>
              </a:rPr>
              <a:t>Populisme </a:t>
            </a:r>
          </a:p>
          <a:p>
            <a:r>
              <a:rPr lang="da-DK" altLang="da-DK" sz="2900" b="1" dirty="0">
                <a:latin typeface="Arial Black" panose="020B0A04020102020204" pitchFamily="34" charset="0"/>
              </a:rPr>
              <a:t>B. Det nødvendiges strategi mod de besværlige </a:t>
            </a:r>
          </a:p>
          <a:p>
            <a:r>
              <a:rPr lang="da-DK" altLang="da-DK" sz="2900" b="1" dirty="0">
                <a:latin typeface="Arial Black" panose="020B0A04020102020204" pitchFamily="34" charset="0"/>
              </a:rPr>
              <a:t>Modernisering – institutionalisering</a:t>
            </a:r>
          </a:p>
          <a:p>
            <a:r>
              <a:rPr lang="da-DK" altLang="da-DK" sz="2900" b="1" dirty="0">
                <a:latin typeface="Arial Black" panose="020B0A04020102020204" pitchFamily="34" charset="0"/>
              </a:rPr>
              <a:t>Det der virker / evidens </a:t>
            </a:r>
          </a:p>
          <a:p>
            <a:r>
              <a:rPr lang="da-DK" altLang="da-DK" sz="2900" b="1" i="1" dirty="0">
                <a:latin typeface="Arial Black" panose="020B0A04020102020204" pitchFamily="34" charset="0"/>
              </a:rPr>
              <a:t>Disciplinering  </a:t>
            </a:r>
          </a:p>
          <a:p>
            <a:endParaRPr lang="da-DK" altLang="da-DK" sz="2900" b="1" i="1" dirty="0">
              <a:latin typeface="Arial Black" panose="020B0A04020102020204" pitchFamily="34" charset="0"/>
            </a:endParaRPr>
          </a:p>
          <a:p>
            <a:endParaRPr lang="da-DK" altLang="da-DK" sz="2900" b="1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2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4147" grpId="0" build="p" animBg="1"/>
    </p:bldLst>
  </p:timing>
</p:sld>
</file>

<file path=ppt/theme/theme1.xml><?xml version="1.0" encoding="utf-8"?>
<a:theme xmlns:a="http://schemas.openxmlformats.org/drawingml/2006/main" name="2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</TotalTime>
  <Words>822</Words>
  <Application>Microsoft Office PowerPoint</Application>
  <PresentationFormat>Skærmshow (4:3)</PresentationFormat>
  <Paragraphs>156</Paragraphs>
  <Slides>20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Calibri</vt:lpstr>
      <vt:lpstr>Futura Md BT</vt:lpstr>
      <vt:lpstr>Times New Roman</vt:lpstr>
      <vt:lpstr>2_Kontortema</vt:lpstr>
      <vt:lpstr>Demokrati, politikere og medborgerskab </vt:lpstr>
      <vt:lpstr>Det gode demokrati? </vt:lpstr>
      <vt:lpstr>Det gode demokrati </vt:lpstr>
      <vt:lpstr>Idealer</vt:lpstr>
      <vt:lpstr>1. Velfærdsstaten  og politisk kultur </vt:lpstr>
      <vt:lpstr>Borgerinddragelse - som socialisering </vt:lpstr>
      <vt:lpstr>Den traditionelle, den forbrugeristiske og den innovative medborger</vt:lpstr>
      <vt:lpstr>Borgerinddragelse - som socialisering </vt:lpstr>
      <vt:lpstr>Nye politiske modsætninger </vt:lpstr>
      <vt:lpstr>2. Unges politiske engagement</vt:lpstr>
      <vt:lpstr>Rettigheder og god medborger</vt:lpstr>
      <vt:lpstr>Solidaritet og aktivitet</vt:lpstr>
      <vt:lpstr>Politisk deltagelse</vt:lpstr>
      <vt:lpstr>3. Politikere med afstand til borger </vt:lpstr>
      <vt:lpstr>Strategisk kommunikation</vt:lpstr>
      <vt:lpstr>Det repræsentative princip undergraves </vt:lpstr>
      <vt:lpstr>4. Digitalisering og social kontakt </vt:lpstr>
      <vt:lpstr>Sociale dimensioner</vt:lpstr>
      <vt:lpstr>Unge der ikke vil være voksne</vt:lpstr>
      <vt:lpstr>Perspektiv </vt:lpstr>
    </vt:vector>
  </TitlesOfParts>
  <Company>Aalborg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Arbejdsmarkedet i et moderne samfund</dc:title>
  <dc:creator>johannes a</dc:creator>
  <cp:lastModifiedBy>Jørgen Lassen</cp:lastModifiedBy>
  <cp:revision>174</cp:revision>
  <cp:lastPrinted>2017-12-12T07:49:19Z</cp:lastPrinted>
  <dcterms:created xsi:type="dcterms:W3CDTF">2008-10-04T08:06:26Z</dcterms:created>
  <dcterms:modified xsi:type="dcterms:W3CDTF">2017-12-26T22:02:05Z</dcterms:modified>
</cp:coreProperties>
</file>